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77"/>
  </p:notesMasterIdLst>
  <p:sldIdLst>
    <p:sldId id="256" r:id="rId2"/>
    <p:sldId id="336" r:id="rId3"/>
    <p:sldId id="261" r:id="rId4"/>
    <p:sldId id="262" r:id="rId5"/>
    <p:sldId id="325" r:id="rId6"/>
    <p:sldId id="326" r:id="rId7"/>
    <p:sldId id="265" r:id="rId8"/>
    <p:sldId id="263" r:id="rId9"/>
    <p:sldId id="324" r:id="rId10"/>
    <p:sldId id="314" r:id="rId11"/>
    <p:sldId id="313" r:id="rId12"/>
    <p:sldId id="327" r:id="rId13"/>
    <p:sldId id="328" r:id="rId14"/>
    <p:sldId id="309" r:id="rId15"/>
    <p:sldId id="315" r:id="rId16"/>
    <p:sldId id="329" r:id="rId17"/>
    <p:sldId id="310" r:id="rId18"/>
    <p:sldId id="335" r:id="rId19"/>
    <p:sldId id="330" r:id="rId20"/>
    <p:sldId id="306" r:id="rId21"/>
    <p:sldId id="307" r:id="rId22"/>
    <p:sldId id="264" r:id="rId23"/>
    <p:sldId id="331" r:id="rId24"/>
    <p:sldId id="332" r:id="rId25"/>
    <p:sldId id="317" r:id="rId26"/>
    <p:sldId id="281" r:id="rId27"/>
    <p:sldId id="321" r:id="rId28"/>
    <p:sldId id="334" r:id="rId29"/>
    <p:sldId id="257" r:id="rId30"/>
    <p:sldId id="267" r:id="rId31"/>
    <p:sldId id="268" r:id="rId32"/>
    <p:sldId id="318" r:id="rId33"/>
    <p:sldId id="322" r:id="rId34"/>
    <p:sldId id="319" r:id="rId35"/>
    <p:sldId id="323" r:id="rId36"/>
    <p:sldId id="320" r:id="rId37"/>
    <p:sldId id="260" r:id="rId38"/>
    <p:sldId id="272" r:id="rId39"/>
    <p:sldId id="271" r:id="rId40"/>
    <p:sldId id="270" r:id="rId41"/>
    <p:sldId id="273" r:id="rId42"/>
    <p:sldId id="274" r:id="rId43"/>
    <p:sldId id="282" r:id="rId44"/>
    <p:sldId id="276" r:id="rId45"/>
    <p:sldId id="275" r:id="rId46"/>
    <p:sldId id="277" r:id="rId47"/>
    <p:sldId id="278" r:id="rId48"/>
    <p:sldId id="311" r:id="rId49"/>
    <p:sldId id="279" r:id="rId50"/>
    <p:sldId id="266" r:id="rId51"/>
    <p:sldId id="283" r:id="rId52"/>
    <p:sldId id="284" r:id="rId53"/>
    <p:sldId id="285" r:id="rId54"/>
    <p:sldId id="286" r:id="rId55"/>
    <p:sldId id="305" r:id="rId56"/>
    <p:sldId id="287" r:id="rId57"/>
    <p:sldId id="288" r:id="rId58"/>
    <p:sldId id="289" r:id="rId59"/>
    <p:sldId id="290" r:id="rId60"/>
    <p:sldId id="291" r:id="rId61"/>
    <p:sldId id="292" r:id="rId62"/>
    <p:sldId id="293" r:id="rId63"/>
    <p:sldId id="295" r:id="rId64"/>
    <p:sldId id="294" r:id="rId65"/>
    <p:sldId id="299" r:id="rId66"/>
    <p:sldId id="296" r:id="rId67"/>
    <p:sldId id="298" r:id="rId68"/>
    <p:sldId id="300" r:id="rId69"/>
    <p:sldId id="301" r:id="rId70"/>
    <p:sldId id="297" r:id="rId71"/>
    <p:sldId id="302" r:id="rId72"/>
    <p:sldId id="312" r:id="rId73"/>
    <p:sldId id="303" r:id="rId74"/>
    <p:sldId id="304" r:id="rId75"/>
    <p:sldId id="280" r:id="rId7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22" autoAdjust="0"/>
  </p:normalViewPr>
  <p:slideViewPr>
    <p:cSldViewPr snapToGrid="0" snapToObjects="1">
      <p:cViewPr>
        <p:scale>
          <a:sx n="100" d="100"/>
          <a:sy n="100" d="100"/>
        </p:scale>
        <p:origin x="-888" y="-440"/>
      </p:cViewPr>
      <p:guideLst>
        <p:guide orient="horz" pos="2160"/>
        <p:guide pos="2880"/>
      </p:guideLst>
    </p:cSldViewPr>
  </p:slideViewPr>
  <p:outlineViewPr>
    <p:cViewPr>
      <p:scale>
        <a:sx n="33" d="100"/>
        <a:sy n="33" d="100"/>
      </p:scale>
      <p:origin x="0" y="3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AFC024C-A638-264C-A507-191A8742DE31}" type="datetimeFigureOut">
              <a:rPr lang="en-US"/>
              <a:pPr>
                <a:defRPr/>
              </a:pPr>
              <a:t>1/26/14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C85EE81-FC22-5842-A2DB-536BFD2B0A6A}" type="slidenum">
              <a:rPr lang="en-US"/>
              <a:pPr>
                <a:defRPr/>
              </a:pPr>
              <a:t>‹#›</a:t>
            </a:fld>
            <a:endParaRPr lang="en-US"/>
          </a:p>
        </p:txBody>
      </p:sp>
    </p:spTree>
    <p:extLst>
      <p:ext uri="{BB962C8B-B14F-4D97-AF65-F5344CB8AC3E}">
        <p14:creationId xmlns:p14="http://schemas.microsoft.com/office/powerpoint/2010/main" val="4446587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BEDAD0-FA3A-F44D-8F93-53668D88AB73}" type="slidenum">
              <a:rPr lang="en-US" sz="1200">
                <a:latin typeface="Tahoma" charset="0"/>
              </a:rPr>
              <a:pPr eaLnBrk="1" hangingPunct="1"/>
              <a:t>21</a:t>
            </a:fld>
            <a:endParaRPr lang="en-US" sz="1200">
              <a:latin typeface="Tahoma" charset="0"/>
            </a:endParaRPr>
          </a:p>
        </p:txBody>
      </p:sp>
      <p:sp>
        <p:nvSpPr>
          <p:cNvPr id="2969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McDonald and Mehta took the regression and applied it to convert the F-scale rating wind speed ranges to the EF-Scale.  In this way, there should be continuity in the way we rate the damage.  Again, note that the F-scale wind speed ranges you see here are converted from the fastest ¼ mile to a 3 second gust.  As a result they are a bit higher than what you may see elsewhere.  The 3 second gust is thought to represent how the wind damages structures a little better than the fastest ¼ mile wind speed.  </a:t>
            </a:r>
          </a:p>
          <a:p>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35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36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619504-CF2A-8443-95C2-F985AF546582}" type="slidenum">
              <a:rPr lang="en-US" sz="1200"/>
              <a:pPr eaLnBrk="1" hangingPunct="1"/>
              <a:t>38</a:t>
            </a:fld>
            <a:endParaRPr lang="en-US" sz="1200"/>
          </a:p>
        </p:txBody>
      </p:sp>
      <p:sp>
        <p:nvSpPr>
          <p:cNvPr id="40962"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p:spPr>
        <p:txBody>
          <a:bodyPr wrap="square" lIns="91430" tIns="45715" rIns="91430" bIns="45715"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a:latin typeface="Calibri"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8F8E8D-202B-9D41-87A5-61F3D9D3C757}" type="slidenum">
              <a:rPr lang="en-US" sz="1200"/>
              <a:pPr eaLnBrk="1" hangingPunct="1"/>
              <a:t>39</a:t>
            </a:fld>
            <a:endParaRPr lang="en-US" sz="1200"/>
          </a:p>
        </p:txBody>
      </p:sp>
      <p:sp>
        <p:nvSpPr>
          <p:cNvPr id="43010"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30" tIns="45715" rIns="91430" bIns="45715" numCol="1" anchor="t" anchorCtr="0" compatLnSpc="1">
            <a:prstTxWarp prst="textNoShape">
              <a:avLst/>
            </a:prstTxWarp>
          </a:bodyPr>
          <a:lstStyle/>
          <a:p>
            <a:pPr eaLnBrk="1" hangingPunct="1">
              <a:spcBef>
                <a:spcPct val="0"/>
              </a:spcBef>
              <a:buFontTx/>
              <a:buChar char="•"/>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8747E-86C3-584B-847D-75D08F26F124}" type="slidenum">
              <a:rPr lang="en-US" sz="1200"/>
              <a:pPr eaLnBrk="1" hangingPunct="1"/>
              <a:t>40</a:t>
            </a:fld>
            <a:endParaRPr lang="en-US" sz="1200"/>
          </a:p>
        </p:txBody>
      </p:sp>
      <p:sp>
        <p:nvSpPr>
          <p:cNvPr id="45058"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49C718-D373-F342-8097-ADA740D0839C}" type="slidenum">
              <a:rPr lang="en-US" sz="1200"/>
              <a:pPr eaLnBrk="1" hangingPunct="1"/>
              <a:t>46</a:t>
            </a:fld>
            <a:endParaRPr lang="en-US" sz="1200"/>
          </a:p>
        </p:txBody>
      </p:sp>
      <p:sp>
        <p:nvSpPr>
          <p:cNvPr id="52226"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227"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916008-C4B4-FB47-9CFE-C84CEA1FDC83}" type="slidenum">
              <a:rPr lang="en-US" sz="1200"/>
              <a:pPr eaLnBrk="1" hangingPunct="1"/>
              <a:t>47</a:t>
            </a:fld>
            <a:endParaRPr lang="en-US" sz="1200"/>
          </a:p>
        </p:txBody>
      </p:sp>
      <p:sp>
        <p:nvSpPr>
          <p:cNvPr id="5427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2B7A26-FF12-BE4B-BE80-15FB18701B4A}" type="slidenum">
              <a:rPr lang="en-US" sz="1200"/>
              <a:pPr eaLnBrk="1" hangingPunct="1"/>
              <a:t>49</a:t>
            </a:fld>
            <a:endParaRPr lang="en-US" sz="1200"/>
          </a:p>
        </p:txBody>
      </p:sp>
      <p:sp>
        <p:nvSpPr>
          <p:cNvPr id="5734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25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26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27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1A8CF8-920B-7E4E-A9C0-73141907679C}" type="slidenum">
              <a:rPr lang="en-US" sz="1200"/>
              <a:pPr eaLnBrk="1" hangingPunct="1"/>
              <a:t>30</a:t>
            </a:fld>
            <a:endParaRPr lang="en-US" sz="1200"/>
          </a:p>
        </p:txBody>
      </p:sp>
      <p:sp>
        <p:nvSpPr>
          <p:cNvPr id="35842"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45 persons died as a result of the tornado</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3 persons were not injured but died of cardiac conditions</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One disabled person was fatally injured prior to the tornado when he was dropped while being taken down a flight of stairs in his wheelchair to the basement for protection.</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One person refused to leave their damaged residence. Several candles had been lit for lighting and apparently a gas leak caused a fire and the person died from smoke inhalation and burns.</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40 persons were fatally injured in the tornado</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AAC54D-B40B-0C41-BE05-250D86A2A8EA}" type="slidenum">
              <a:rPr lang="en-US" sz="1200"/>
              <a:pPr eaLnBrk="1" hangingPunct="1"/>
              <a:t>31</a:t>
            </a:fld>
            <a:endParaRPr lang="en-US" sz="1200"/>
          </a:p>
        </p:txBody>
      </p:sp>
      <p:sp>
        <p:nvSpPr>
          <p:cNvPr id="37890" name="Rectangle 2"/>
          <p:cNvSpPr>
            <a:spLocks noChangeArrowheads="1" noTextEdit="1"/>
          </p:cNvSpPr>
          <p:nvPr>
            <p:ph type="sldImg"/>
          </p:nvPr>
        </p:nvSpPr>
        <p:spPr bwMode="auto">
          <a:xfrm>
            <a:off x="2014538" y="530225"/>
            <a:ext cx="2822575" cy="2116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ChangeArrowheads="1"/>
          </p:cNvSpPr>
          <p:nvPr>
            <p:ph type="body" idx="1"/>
          </p:nvPr>
        </p:nvSpPr>
        <p:spPr bwMode="auto">
          <a:xfrm>
            <a:off x="381000" y="2727325"/>
            <a:ext cx="6019800" cy="59832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577 persons were treated in hospitals for tornado-related injuries</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26 persons were injured preparing for the tornado. Injuries preparing for the tornado occurred when persons fell down stairs going to a storm shelter or basement; or the door of the storm shelter hit their head, foot, or finger; or falling or running into something while running to seek shelter. Most of these injuries were minor.</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39 persons were injured after the tornado during clean-up, or trying to get into or out of damaged areas. Common injuries were puncture wounds from stepping on a nail, and muscle strains from lifting heavy objects. Two persons were admitted to a hospital as a result of a MVC.</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32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33</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B613D8-07A5-0E4E-B824-CE795649BB9F}" type="slidenum">
              <a:rPr lang="en-US" sz="1200"/>
              <a:pPr eaLnBrk="1" hangingPunct="1"/>
              <a:t>34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14605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a:grpSpLocks/>
          </p:cNvGrpSpPr>
          <p:nvPr/>
        </p:nvGrpSpPr>
        <p:grpSpPr bwMode="auto">
          <a:xfrm>
            <a:off x="0" y="4953000"/>
            <a:ext cx="9144000" cy="46038"/>
            <a:chOff x="0" y="1613647"/>
            <a:chExt cx="9144000" cy="45291"/>
          </a:xfrm>
        </p:grpSpPr>
        <p:cxnSp>
          <p:nvCxnSpPr>
            <p:cNvPr id="8" name="Straight Connector 7"/>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Oval 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a:p>
        </p:txBody>
      </p:sp>
      <p:sp>
        <p:nvSpPr>
          <p:cNvPr id="11" name="Oval 10"/>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2" name="Oval 11"/>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3" name="Oval 12"/>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a:p>
        </p:txBody>
      </p:sp>
      <p:sp>
        <p:nvSpPr>
          <p:cNvPr id="2" name="Title 1"/>
          <p:cNvSpPr>
            <a:spLocks noGrp="1"/>
          </p:cNvSpPr>
          <p:nvPr>
            <p:ph type="ctrTitle"/>
          </p:nvPr>
        </p:nvSpPr>
        <p:spPr>
          <a:xfrm>
            <a:off x="4114800" y="1572768"/>
            <a:ext cx="4910328" cy="2130552"/>
          </a:xfrm>
        </p:spPr>
        <p:txBody>
          <a:bodyPr anchor="b" anchorCtr="0"/>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4" name="Date Placeholder 3"/>
          <p:cNvSpPr>
            <a:spLocks noGrp="1"/>
          </p:cNvSpPr>
          <p:nvPr>
            <p:ph type="dt" sz="half" idx="10"/>
          </p:nvPr>
        </p:nvSpPr>
        <p:spPr/>
        <p:txBody>
          <a:bodyPr/>
          <a:lstStyle>
            <a:lvl1pPr>
              <a:defRPr/>
            </a:lvl1pPr>
          </a:lstStyle>
          <a:p>
            <a:pPr>
              <a:defRPr/>
            </a:pPr>
            <a:fld id="{9250E4A3-A065-7743-B23A-ED502B807A86}" type="datetime1">
              <a:rPr lang="en-US"/>
              <a:pPr>
                <a:defRPr/>
              </a:pPr>
              <a:t>1/26/14</a:t>
            </a:fld>
            <a:endParaRPr lang="en-US"/>
          </a:p>
        </p:txBody>
      </p:sp>
      <p:sp>
        <p:nvSpPr>
          <p:cNvPr id="15" name="Footer Placeholder 4"/>
          <p:cNvSpPr>
            <a:spLocks noGrp="1"/>
          </p:cNvSpPr>
          <p:nvPr>
            <p:ph type="ftr" sz="quarter" idx="11"/>
          </p:nvPr>
        </p:nvSpPr>
        <p:spPr/>
        <p:txBody>
          <a:bodyPr/>
          <a:lstStyle>
            <a:lvl1pPr>
              <a:defRPr/>
            </a:lvl1pPr>
          </a:lstStyle>
          <a:p>
            <a:pPr>
              <a:defRPr/>
            </a:pPr>
            <a:endParaRPr lang="en-US"/>
          </a:p>
        </p:txBody>
      </p:sp>
      <p:sp>
        <p:nvSpPr>
          <p:cNvPr id="16" name="Slide Number Placeholder 5"/>
          <p:cNvSpPr>
            <a:spLocks noGrp="1"/>
          </p:cNvSpPr>
          <p:nvPr>
            <p:ph type="sldNum" sz="quarter" idx="12"/>
          </p:nvPr>
        </p:nvSpPr>
        <p:spPr/>
        <p:txBody>
          <a:bodyPr/>
          <a:lstStyle>
            <a:lvl1pPr>
              <a:defRPr/>
            </a:lvl1pPr>
          </a:lstStyle>
          <a:p>
            <a:pPr>
              <a:defRPr/>
            </a:pPr>
            <a:fld id="{DC8C0F38-070E-2E41-823B-DE19D74F2E77}" type="slidenum">
              <a:rPr lang="en-US"/>
              <a:pPr>
                <a:defRPr/>
              </a:pPr>
              <a:t>‹#›</a:t>
            </a:fld>
            <a:endParaRPr lang="en-US"/>
          </a:p>
        </p:txBody>
      </p:sp>
    </p:spTree>
    <p:extLst>
      <p:ext uri="{BB962C8B-B14F-4D97-AF65-F5344CB8AC3E}">
        <p14:creationId xmlns:p14="http://schemas.microsoft.com/office/powerpoint/2010/main" val="239166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5" name="Group 6"/>
          <p:cNvGrpSpPr>
            <a:grpSpLocks/>
          </p:cNvGrpSpPr>
          <p:nvPr/>
        </p:nvGrpSpPr>
        <p:grpSpPr bwMode="auto">
          <a:xfrm>
            <a:off x="0" y="1179513"/>
            <a:ext cx="9144000" cy="44450"/>
            <a:chOff x="0" y="1613647"/>
            <a:chExt cx="9144000" cy="45291"/>
          </a:xfrm>
        </p:grpSpPr>
        <p:cxnSp>
          <p:nvCxnSpPr>
            <p:cNvPr id="6" name="Straight Connector 5"/>
            <p:cNvCxnSpPr/>
            <p:nvPr/>
          </p:nvCxnSpPr>
          <p:spPr>
            <a:xfrm>
              <a:off x="0" y="1657320"/>
              <a:ext cx="9144000" cy="161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6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9"/>
          <p:cNvGrpSpPr>
            <a:grpSpLocks/>
          </p:cNvGrpSpPr>
          <p:nvPr/>
        </p:nvGrpSpPr>
        <p:grpSpPr bwMode="auto">
          <a:xfrm>
            <a:off x="0" y="5715000"/>
            <a:ext cx="9144000" cy="46038"/>
            <a:chOff x="0" y="1613647"/>
            <a:chExt cx="9144000" cy="45291"/>
          </a:xfrm>
        </p:grpSpPr>
        <p:cxnSp>
          <p:nvCxnSpPr>
            <p:cNvPr id="9" name="Straight Connector 8"/>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a:p>
        </p:txBody>
      </p:sp>
      <p:sp>
        <p:nvSpPr>
          <p:cNvPr id="2" name="Title 1"/>
          <p:cNvSpPr>
            <a:spLocks noGrp="1"/>
          </p:cNvSpPr>
          <p:nvPr>
            <p:ph type="title"/>
          </p:nvPr>
        </p:nvSpPr>
        <p:spPr>
          <a:xfrm>
            <a:off x="457200" y="1524000"/>
            <a:ext cx="3581400" cy="1252538"/>
          </a:xfrm>
        </p:spPr>
        <p:txBody>
          <a:bodyPr anchor="b"/>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12" name="Date Placeholder 4"/>
          <p:cNvSpPr>
            <a:spLocks noGrp="1"/>
          </p:cNvSpPr>
          <p:nvPr>
            <p:ph type="dt" sz="half" idx="10"/>
          </p:nvPr>
        </p:nvSpPr>
        <p:spPr/>
        <p:txBody>
          <a:bodyPr/>
          <a:lstStyle>
            <a:lvl1pPr>
              <a:defRPr/>
            </a:lvl1pPr>
          </a:lstStyle>
          <a:p>
            <a:pPr>
              <a:defRPr/>
            </a:pPr>
            <a:fld id="{A8B490BC-8206-6C47-BFDA-C73390B07CED}" type="datetime1">
              <a:rPr lang="en-US"/>
              <a:pPr>
                <a:defRPr/>
              </a:pPr>
              <a:t>1/26/14</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2903A643-AD75-0D4B-8AAF-B5F11515F98D}" type="slidenum">
              <a:rPr lang="en-US"/>
              <a:pPr>
                <a:defRPr/>
              </a:pPr>
              <a:t>‹#›</a:t>
            </a:fld>
            <a:endParaRPr lang="en-US"/>
          </a:p>
        </p:txBody>
      </p:sp>
    </p:spTree>
    <p:extLst>
      <p:ext uri="{BB962C8B-B14F-4D97-AF65-F5344CB8AC3E}">
        <p14:creationId xmlns:p14="http://schemas.microsoft.com/office/powerpoint/2010/main" val="340332352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584325"/>
            <a:ext cx="9144000" cy="44450"/>
            <a:chOff x="0" y="1613647"/>
            <a:chExt cx="9144000" cy="45291"/>
          </a:xfrm>
        </p:grpSpPr>
        <p:cxnSp>
          <p:nvCxnSpPr>
            <p:cNvPr id="5" name="Straight Connector 4"/>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fld id="{AC664423-E392-A24A-8934-B18080E71270}" type="datetime1">
              <a:rPr lang="en-US"/>
              <a:pPr>
                <a:defRPr/>
              </a:pPr>
              <a:t>1/26/14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AD84B2-7430-714B-B647-8AD268D71FD0}" type="slidenum">
              <a:rPr lang="en-US"/>
              <a:pPr>
                <a:defRPr/>
              </a:pPr>
              <a:t>‹#›</a:t>
            </a:fld>
            <a:endParaRPr lang="en-US"/>
          </a:p>
        </p:txBody>
      </p:sp>
    </p:spTree>
    <p:extLst>
      <p:ext uri="{BB962C8B-B14F-4D97-AF65-F5344CB8AC3E}">
        <p14:creationId xmlns:p14="http://schemas.microsoft.com/office/powerpoint/2010/main" val="28769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6"/>
          <p:cNvGrpSpPr>
            <a:grpSpLocks/>
          </p:cNvGrpSpPr>
          <p:nvPr/>
        </p:nvGrpSpPr>
        <p:grpSpPr bwMode="auto">
          <a:xfrm rot="5400000">
            <a:off x="4065588" y="3406775"/>
            <a:ext cx="6858000" cy="44450"/>
            <a:chOff x="0" y="1613647"/>
            <a:chExt cx="9144000" cy="45291"/>
          </a:xfrm>
        </p:grpSpPr>
        <p:cxnSp>
          <p:nvCxnSpPr>
            <p:cNvPr id="5" name="Straight Connector 4"/>
            <p:cNvCxnSpPr/>
            <p:nvPr/>
          </p:nvCxnSpPr>
          <p:spPr>
            <a:xfrm>
              <a:off x="-16934" y="168320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933" y="1639528"/>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a:xfrm>
            <a:off x="7556500" y="6356350"/>
            <a:ext cx="1147763" cy="365125"/>
          </a:xfrm>
        </p:spPr>
        <p:txBody>
          <a:bodyPr/>
          <a:lstStyle>
            <a:lvl1pPr>
              <a:defRPr/>
            </a:lvl1pPr>
          </a:lstStyle>
          <a:p>
            <a:pPr>
              <a:defRPr/>
            </a:pPr>
            <a:fld id="{449B6D6C-F763-2846-9502-3965F517E0C0}" type="datetime1">
              <a:rPr lang="en-US"/>
              <a:pPr>
                <a:defRPr/>
              </a:pPr>
              <a:t>1/26/14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4CF3762-39EE-BB4C-919C-D0FD6BC141F9}" type="slidenum">
              <a:rPr lang="en-US"/>
              <a:pPr>
                <a:defRPr/>
              </a:pPr>
              <a:t>‹#›</a:t>
            </a:fld>
            <a:endParaRPr lang="en-US"/>
          </a:p>
        </p:txBody>
      </p:sp>
    </p:spTree>
    <p:extLst>
      <p:ext uri="{BB962C8B-B14F-4D97-AF65-F5344CB8AC3E}">
        <p14:creationId xmlns:p14="http://schemas.microsoft.com/office/powerpoint/2010/main" val="1809473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257800" y="1905000"/>
            <a:ext cx="3810000" cy="4114800"/>
          </a:xfrm>
        </p:spPr>
        <p:txBody>
          <a:bodyPr/>
          <a:lstStyle/>
          <a:p>
            <a:pPr lvl="0"/>
            <a:endParaRPr lang="en-US" noProof="0"/>
          </a:p>
        </p:txBody>
      </p:sp>
      <p:sp>
        <p:nvSpPr>
          <p:cNvPr id="5" name="Date Placeholder 4"/>
          <p:cNvSpPr>
            <a:spLocks noGrp="1"/>
          </p:cNvSpPr>
          <p:nvPr>
            <p:ph type="dt" sz="half" idx="10"/>
          </p:nvPr>
        </p:nvSpPr>
        <p:spPr>
          <a:xfrm>
            <a:off x="12954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7338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62800" y="6248400"/>
            <a:ext cx="1905000" cy="457200"/>
          </a:xfrm>
        </p:spPr>
        <p:txBody>
          <a:bodyPr/>
          <a:lstStyle>
            <a:lvl1pPr>
              <a:defRPr/>
            </a:lvl1pPr>
          </a:lstStyle>
          <a:p>
            <a:pPr>
              <a:defRPr/>
            </a:pPr>
            <a:fld id="{6B15EEE0-A4CF-0D41-82A5-48ED5EB44ACD}" type="slidenum">
              <a:rPr lang="en-US"/>
              <a:pPr>
                <a:defRPr/>
              </a:pPr>
              <a:t>‹#›</a:t>
            </a:fld>
            <a:endParaRPr lang="en-US"/>
          </a:p>
        </p:txBody>
      </p:sp>
    </p:spTree>
    <p:extLst>
      <p:ext uri="{BB962C8B-B14F-4D97-AF65-F5344CB8AC3E}">
        <p14:creationId xmlns:p14="http://schemas.microsoft.com/office/powerpoint/2010/main" val="244139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D98F72F-287A-494F-961F-C789DA4B072C}" type="slidenum">
              <a:rPr lang="en-US"/>
              <a:pPr/>
              <a:t>‹#›</a:t>
            </a:fld>
            <a:endParaRPr lang="en-US"/>
          </a:p>
        </p:txBody>
      </p:sp>
    </p:spTree>
    <p:extLst>
      <p:ext uri="{BB962C8B-B14F-4D97-AF65-F5344CB8AC3E}">
        <p14:creationId xmlns:p14="http://schemas.microsoft.com/office/powerpoint/2010/main" val="108542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4" name="Group 10"/>
          <p:cNvGrpSpPr>
            <a:grpSpLocks/>
          </p:cNvGrpSpPr>
          <p:nvPr/>
        </p:nvGrpSpPr>
        <p:grpSpPr bwMode="auto">
          <a:xfrm>
            <a:off x="0" y="1584325"/>
            <a:ext cx="9144000" cy="44450"/>
            <a:chOff x="0" y="1613647"/>
            <a:chExt cx="9144000" cy="45291"/>
          </a:xfrm>
        </p:grpSpPr>
        <p:cxnSp>
          <p:nvCxnSpPr>
            <p:cNvPr id="5" name="Straight Connector 4"/>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sz="3200"/>
            </a:lvl1pPr>
            <a:lvl2pPr>
              <a:spcBef>
                <a:spcPts val="600"/>
              </a:spcBef>
              <a:defRPr sz="2800"/>
            </a:lvl2pPr>
            <a:lvl3pPr>
              <a:spcBef>
                <a:spcPts val="600"/>
              </a:spcBef>
              <a:defRPr sz="2400"/>
            </a:lvl3pPr>
            <a:lvl4pPr>
              <a:spcBef>
                <a:spcPts val="600"/>
              </a:spcBef>
              <a:defRPr sz="2200"/>
            </a:lvl4pPr>
            <a:lvl5pPr>
              <a:spcBef>
                <a:spcPts val="600"/>
              </a:spcBef>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302928AB-0DAC-D34C-B5B9-80148A5B6EC0}" type="datetime1">
              <a:rPr lang="en-US"/>
              <a:pPr>
                <a:defRPr/>
              </a:pPr>
              <a:t>1/26/14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EF3EAC-42DB-3F42-9AFF-75245EB8E08D}" type="slidenum">
              <a:rPr lang="en-US"/>
              <a:pPr>
                <a:defRPr/>
              </a:pPr>
              <a:t>‹#›</a:t>
            </a:fld>
            <a:endParaRPr lang="en-US"/>
          </a:p>
        </p:txBody>
      </p:sp>
    </p:spTree>
    <p:extLst>
      <p:ext uri="{BB962C8B-B14F-4D97-AF65-F5344CB8AC3E}">
        <p14:creationId xmlns:p14="http://schemas.microsoft.com/office/powerpoint/2010/main" val="201285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6"/>
          <p:cNvGrpSpPr>
            <a:grpSpLocks/>
          </p:cNvGrpSpPr>
          <p:nvPr/>
        </p:nvGrpSpPr>
        <p:grpSpPr bwMode="auto">
          <a:xfrm>
            <a:off x="0" y="1460500"/>
            <a:ext cx="9144000" cy="46038"/>
            <a:chOff x="0" y="1613647"/>
            <a:chExt cx="9144000" cy="45291"/>
          </a:xfrm>
        </p:grpSpPr>
        <p:cxnSp>
          <p:nvCxnSpPr>
            <p:cNvPr id="6" name="Straight Connector 5"/>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9"/>
          <p:cNvGrpSpPr>
            <a:grpSpLocks/>
          </p:cNvGrpSpPr>
          <p:nvPr/>
        </p:nvGrpSpPr>
        <p:grpSpPr bwMode="auto">
          <a:xfrm>
            <a:off x="0" y="4953000"/>
            <a:ext cx="9144000" cy="46038"/>
            <a:chOff x="0" y="1613647"/>
            <a:chExt cx="9144000" cy="45291"/>
          </a:xfrm>
        </p:grpSpPr>
        <p:cxnSp>
          <p:nvCxnSpPr>
            <p:cNvPr id="9" name="Straight Connector 8"/>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12" name="Oval 11"/>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lstStyle>
            <a:lvl1pPr algn="r">
              <a:buNone/>
              <a:defRPr sz="1800"/>
            </a:lvl1pPr>
          </a:lstStyle>
          <a:p>
            <a:pPr lvl="0"/>
            <a:r>
              <a:rPr lang="en-US" noProof="0" smtClean="0"/>
              <a:t>Click icon to add picture</a:t>
            </a:r>
            <a:endParaRPr noProof="0"/>
          </a:p>
        </p:txBody>
      </p:sp>
      <p:sp>
        <p:nvSpPr>
          <p:cNvPr id="13" name="Date Placeholder 3"/>
          <p:cNvSpPr>
            <a:spLocks noGrp="1"/>
          </p:cNvSpPr>
          <p:nvPr>
            <p:ph type="dt" sz="half" idx="14"/>
          </p:nvPr>
        </p:nvSpPr>
        <p:spPr/>
        <p:txBody>
          <a:bodyPr/>
          <a:lstStyle>
            <a:lvl1pPr>
              <a:defRPr/>
            </a:lvl1pPr>
          </a:lstStyle>
          <a:p>
            <a:pPr>
              <a:defRPr/>
            </a:pPr>
            <a:fld id="{B0C9787D-B870-A64F-9812-A9B5C58E1720}" type="datetime1">
              <a:rPr lang="en-US"/>
              <a:pPr>
                <a:defRPr/>
              </a:pPr>
              <a:t>1/26/14</a:t>
            </a:fld>
            <a:endParaRPr lang="en-US"/>
          </a:p>
        </p:txBody>
      </p:sp>
      <p:sp>
        <p:nvSpPr>
          <p:cNvPr id="14" name="Footer Placeholder 4"/>
          <p:cNvSpPr>
            <a:spLocks noGrp="1"/>
          </p:cNvSpPr>
          <p:nvPr>
            <p:ph type="ftr" sz="quarter" idx="15"/>
          </p:nvPr>
        </p:nvSpPr>
        <p:spPr>
          <a:xfrm>
            <a:off x="3124200" y="6356350"/>
            <a:ext cx="2895600" cy="365125"/>
          </a:xfrm>
        </p:spPr>
        <p:txBody>
          <a:bodyPr/>
          <a:lstStyle>
            <a:lvl1pPr algn="ctr">
              <a:defRPr/>
            </a:lvl1pPr>
          </a:lstStyle>
          <a:p>
            <a:pPr>
              <a:defRPr/>
            </a:pPr>
            <a:endParaRPr lang="en-US"/>
          </a:p>
        </p:txBody>
      </p:sp>
    </p:spTree>
    <p:extLst>
      <p:ext uri="{BB962C8B-B14F-4D97-AF65-F5344CB8AC3E}">
        <p14:creationId xmlns:p14="http://schemas.microsoft.com/office/powerpoint/2010/main" val="1363735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grpSp>
        <p:nvGrpSpPr>
          <p:cNvPr id="4" name="Group 7"/>
          <p:cNvGrpSpPr>
            <a:grpSpLocks/>
          </p:cNvGrpSpPr>
          <p:nvPr/>
        </p:nvGrpSpPr>
        <p:grpSpPr bwMode="auto">
          <a:xfrm>
            <a:off x="0" y="1447800"/>
            <a:ext cx="9144000" cy="46038"/>
            <a:chOff x="0" y="1613647"/>
            <a:chExt cx="9144000" cy="45291"/>
          </a:xfrm>
        </p:grpSpPr>
        <p:cxnSp>
          <p:nvCxnSpPr>
            <p:cNvPr id="5" name="Straight Connector 4"/>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p:cNvGrpSpPr>
            <a:grpSpLocks/>
          </p:cNvGrpSpPr>
          <p:nvPr/>
        </p:nvGrpSpPr>
        <p:grpSpPr bwMode="auto">
          <a:xfrm>
            <a:off x="0" y="4940300"/>
            <a:ext cx="9144000" cy="44450"/>
            <a:chOff x="0" y="1613647"/>
            <a:chExt cx="9144000" cy="45291"/>
          </a:xfrm>
        </p:grpSpPr>
        <p:cxnSp>
          <p:nvCxnSpPr>
            <p:cNvPr id="8" name="Straight Connector 7"/>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133600"/>
            <a:ext cx="8228013" cy="1362075"/>
          </a:xfrm>
        </p:spPr>
        <p:txBody>
          <a:bodyPr anchor="b" anchorCtr="0"/>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fld id="{04EAD806-33D4-7048-8418-6F73883D0D4F}" type="datetime1">
              <a:rPr lang="en-US"/>
              <a:pPr>
                <a:defRPr/>
              </a:pPr>
              <a:t>1/26/14</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EDE5D350-B5CD-E344-A998-B03EFFFC2057}" type="slidenum">
              <a:rPr lang="en-US"/>
              <a:pPr>
                <a:defRPr/>
              </a:pPr>
              <a:t>‹#›</a:t>
            </a:fld>
            <a:endParaRPr lang="en-US"/>
          </a:p>
        </p:txBody>
      </p:sp>
    </p:spTree>
    <p:extLst>
      <p:ext uri="{BB962C8B-B14F-4D97-AF65-F5344CB8AC3E}">
        <p14:creationId xmlns:p14="http://schemas.microsoft.com/office/powerpoint/2010/main" val="41716229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6"/>
          <p:cNvGrpSpPr>
            <a:grpSpLocks/>
          </p:cNvGrpSpPr>
          <p:nvPr/>
        </p:nvGrpSpPr>
        <p:grpSpPr bwMode="auto">
          <a:xfrm>
            <a:off x="0" y="1584325"/>
            <a:ext cx="9144000" cy="44450"/>
            <a:chOff x="0" y="1613647"/>
            <a:chExt cx="9144000" cy="45291"/>
          </a:xfrm>
        </p:grpSpPr>
        <p:cxnSp>
          <p:nvCxnSpPr>
            <p:cNvPr id="6" name="Straight Connector 5"/>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4"/>
          <p:cNvSpPr>
            <a:spLocks noGrp="1"/>
          </p:cNvSpPr>
          <p:nvPr>
            <p:ph type="dt" sz="half" idx="10"/>
          </p:nvPr>
        </p:nvSpPr>
        <p:spPr/>
        <p:txBody>
          <a:bodyPr/>
          <a:lstStyle>
            <a:lvl1pPr>
              <a:defRPr/>
            </a:lvl1pPr>
          </a:lstStyle>
          <a:p>
            <a:pPr>
              <a:defRPr/>
            </a:pPr>
            <a:fld id="{166F5932-B987-4C42-AC43-50E5F09CD9EC}" type="datetime1">
              <a:rPr lang="en-US"/>
              <a:pPr>
                <a:defRPr/>
              </a:pPr>
              <a:t>1/26/14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691C60C6-EFE7-1641-9956-0C2E01ED6532}" type="slidenum">
              <a:rPr lang="en-US"/>
              <a:pPr>
                <a:defRPr/>
              </a:pPr>
              <a:t>‹#›</a:t>
            </a:fld>
            <a:endParaRPr lang="en-US"/>
          </a:p>
        </p:txBody>
      </p:sp>
    </p:spTree>
    <p:extLst>
      <p:ext uri="{BB962C8B-B14F-4D97-AF65-F5344CB8AC3E}">
        <p14:creationId xmlns:p14="http://schemas.microsoft.com/office/powerpoint/2010/main" val="4149003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584325"/>
            <a:ext cx="9144000" cy="44450"/>
            <a:chOff x="0" y="1613647"/>
            <a:chExt cx="9144000" cy="45291"/>
          </a:xfrm>
        </p:grpSpPr>
        <p:cxnSp>
          <p:nvCxnSpPr>
            <p:cNvPr id="8" name="Straight Connector 7"/>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Date Placeholder 6"/>
          <p:cNvSpPr>
            <a:spLocks noGrp="1"/>
          </p:cNvSpPr>
          <p:nvPr>
            <p:ph type="dt" sz="half" idx="10"/>
          </p:nvPr>
        </p:nvSpPr>
        <p:spPr/>
        <p:txBody>
          <a:bodyPr/>
          <a:lstStyle>
            <a:lvl1pPr>
              <a:defRPr/>
            </a:lvl1pPr>
          </a:lstStyle>
          <a:p>
            <a:pPr>
              <a:defRPr/>
            </a:pPr>
            <a:fld id="{D2C41022-1701-4D48-83B4-68259B60428C}" type="datetime1">
              <a:rPr lang="en-US"/>
              <a:pPr>
                <a:defRPr/>
              </a:pPr>
              <a:t>1/26/14</a:t>
            </a:fld>
            <a:endParaRPr lang="en-US"/>
          </a:p>
        </p:txBody>
      </p:sp>
      <p:sp>
        <p:nvSpPr>
          <p:cNvPr id="11" name="Footer Placeholder 7"/>
          <p:cNvSpPr>
            <a:spLocks noGrp="1"/>
          </p:cNvSpPr>
          <p:nvPr>
            <p:ph type="ftr" sz="quarter" idx="11"/>
          </p:nvPr>
        </p:nvSpPr>
        <p:spPr/>
        <p:txBody>
          <a:bodyPr/>
          <a:lstStyle>
            <a:lvl1pPr>
              <a:defRPr/>
            </a:lvl1pPr>
          </a:lstStyle>
          <a:p>
            <a:pPr>
              <a:defRPr/>
            </a:pPr>
            <a:endParaRPr lang="en-US"/>
          </a:p>
        </p:txBody>
      </p:sp>
      <p:sp>
        <p:nvSpPr>
          <p:cNvPr id="12" name="Slide Number Placeholder 8"/>
          <p:cNvSpPr>
            <a:spLocks noGrp="1"/>
          </p:cNvSpPr>
          <p:nvPr>
            <p:ph type="sldNum" sz="quarter" idx="12"/>
          </p:nvPr>
        </p:nvSpPr>
        <p:spPr/>
        <p:txBody>
          <a:bodyPr/>
          <a:lstStyle>
            <a:lvl1pPr>
              <a:defRPr/>
            </a:lvl1pPr>
          </a:lstStyle>
          <a:p>
            <a:pPr>
              <a:defRPr/>
            </a:pPr>
            <a:fld id="{A757976F-5CC8-734D-9712-E4B45F1D2A74}" type="slidenum">
              <a:rPr lang="en-US"/>
              <a:pPr>
                <a:defRPr/>
              </a:pPr>
              <a:t>‹#›</a:t>
            </a:fld>
            <a:endParaRPr lang="en-US"/>
          </a:p>
        </p:txBody>
      </p:sp>
    </p:spTree>
    <p:extLst>
      <p:ext uri="{BB962C8B-B14F-4D97-AF65-F5344CB8AC3E}">
        <p14:creationId xmlns:p14="http://schemas.microsoft.com/office/powerpoint/2010/main" val="58227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584325"/>
            <a:ext cx="9144000" cy="44450"/>
            <a:chOff x="0" y="1613647"/>
            <a:chExt cx="9144000" cy="45291"/>
          </a:xfrm>
        </p:grpSpPr>
        <p:cxnSp>
          <p:nvCxnSpPr>
            <p:cNvPr id="4" name="Straight Connector 3"/>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fld id="{C93D16EC-8BF1-1440-8E21-E48B8F5D6BDE}" type="datetime1">
              <a:rPr lang="en-US"/>
              <a:pPr>
                <a:defRPr/>
              </a:pPr>
              <a:t>1/26/14</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CB74E4C1-A0C5-504E-9636-B5F7917D07B2}" type="slidenum">
              <a:rPr lang="en-US"/>
              <a:pPr>
                <a:defRPr/>
              </a:pPr>
              <a:t>‹#›</a:t>
            </a:fld>
            <a:endParaRPr lang="en-US"/>
          </a:p>
        </p:txBody>
      </p:sp>
    </p:spTree>
    <p:extLst>
      <p:ext uri="{BB962C8B-B14F-4D97-AF65-F5344CB8AC3E}">
        <p14:creationId xmlns:p14="http://schemas.microsoft.com/office/powerpoint/2010/main" val="90680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BDD86C-CFD9-C946-BE2D-CF65F9FD1046}" type="datetime1">
              <a:rPr lang="en-US"/>
              <a:pPr>
                <a:defRPr/>
              </a:pPr>
              <a:t>1/26/14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207FF7-306F-0A4E-B371-D5F9A9EB262E}" type="slidenum">
              <a:rPr lang="en-US"/>
              <a:pPr>
                <a:defRPr/>
              </a:pPr>
              <a:t>‹#›</a:t>
            </a:fld>
            <a:endParaRPr lang="en-US"/>
          </a:p>
        </p:txBody>
      </p:sp>
    </p:spTree>
    <p:extLst>
      <p:ext uri="{BB962C8B-B14F-4D97-AF65-F5344CB8AC3E}">
        <p14:creationId xmlns:p14="http://schemas.microsoft.com/office/powerpoint/2010/main" val="158119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8DBB1D-285D-8447-BEDB-0230CE540861}" type="datetime1">
              <a:rPr lang="en-US"/>
              <a:pPr>
                <a:defRPr/>
              </a:pPr>
              <a:t>1/26/14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043BF4-E14D-B74F-9BE9-0D2E832D1778}" type="slidenum">
              <a:rPr lang="en-US"/>
              <a:pPr>
                <a:defRPr/>
              </a:pPr>
              <a:t>‹#›</a:t>
            </a:fld>
            <a:endParaRPr lang="en-US"/>
          </a:p>
        </p:txBody>
      </p:sp>
    </p:spTree>
    <p:extLst>
      <p:ext uri="{BB962C8B-B14F-4D97-AF65-F5344CB8AC3E}">
        <p14:creationId xmlns:p14="http://schemas.microsoft.com/office/powerpoint/2010/main" val="7173621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0"/>
            <a:ext cx="8229600" cy="3962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70663"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orbel" charset="0"/>
              </a:defRPr>
            </a:lvl1pPr>
          </a:lstStyle>
          <a:p>
            <a:pPr>
              <a:defRPr/>
            </a:pPr>
            <a:fld id="{AFC8059A-9E43-EF4F-9CBF-4C26E4942A8A}" type="datetime1">
              <a:rPr lang="en-US"/>
              <a:pPr>
                <a:defRPr/>
              </a:pPr>
              <a:t>1/26/14</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orbel" charset="0"/>
              </a:defRPr>
            </a:lvl1pPr>
          </a:lstStyle>
          <a:p>
            <a:pPr>
              <a:defRPr/>
            </a:pPr>
            <a:fld id="{DD4FCE6F-C8F7-4D4F-94F3-EB5F8C43A9B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22" r:id="rId8"/>
    <p:sldLayoutId id="2147483923" r:id="rId9"/>
    <p:sldLayoutId id="2147483931" r:id="rId10"/>
    <p:sldLayoutId id="2147483932" r:id="rId11"/>
    <p:sldLayoutId id="2147483933" r:id="rId12"/>
    <p:sldLayoutId id="2147483934" r:id="rId13"/>
    <p:sldLayoutId id="2147483935" r:id="rId14"/>
  </p:sldLayoutIdLst>
  <p:txStyles>
    <p:titleStyle>
      <a:lvl1pPr algn="ctr" rtl="0" eaLnBrk="0" fontAlgn="base" hangingPunct="0">
        <a:spcBef>
          <a:spcPct val="0"/>
        </a:spcBef>
        <a:spcAft>
          <a:spcPct val="0"/>
        </a:spcAft>
        <a:defRPr sz="4800" b="1" kern="1200">
          <a:solidFill>
            <a:schemeClr val="tx1"/>
          </a:solidFill>
          <a:effectLst>
            <a:outerShdw blurRad="50800" dist="50800" dir="2700000" algn="tl" rotWithShape="0">
              <a:schemeClr val="bg1">
                <a:alpha val="30000"/>
              </a:scheme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800" b="1">
          <a:solidFill>
            <a:schemeClr val="tx1"/>
          </a:solidFill>
          <a:latin typeface="Corbel" charset="0"/>
          <a:ea typeface="ＭＳ Ｐゴシック" charset="-128"/>
          <a:cs typeface="ＭＳ Ｐゴシック" charset="-128"/>
        </a:defRPr>
      </a:lvl2pPr>
      <a:lvl3pPr algn="ctr" rtl="0" eaLnBrk="0" fontAlgn="base" hangingPunct="0">
        <a:spcBef>
          <a:spcPct val="0"/>
        </a:spcBef>
        <a:spcAft>
          <a:spcPct val="0"/>
        </a:spcAft>
        <a:defRPr sz="4800" b="1">
          <a:solidFill>
            <a:schemeClr val="tx1"/>
          </a:solidFill>
          <a:latin typeface="Corbel" charset="0"/>
          <a:ea typeface="ＭＳ Ｐゴシック" charset="-128"/>
          <a:cs typeface="ＭＳ Ｐゴシック" charset="-128"/>
        </a:defRPr>
      </a:lvl3pPr>
      <a:lvl4pPr algn="ctr" rtl="0" eaLnBrk="0" fontAlgn="base" hangingPunct="0">
        <a:spcBef>
          <a:spcPct val="0"/>
        </a:spcBef>
        <a:spcAft>
          <a:spcPct val="0"/>
        </a:spcAft>
        <a:defRPr sz="4800" b="1">
          <a:solidFill>
            <a:schemeClr val="tx1"/>
          </a:solidFill>
          <a:latin typeface="Corbel" charset="0"/>
          <a:ea typeface="ＭＳ Ｐゴシック" charset="-128"/>
          <a:cs typeface="ＭＳ Ｐゴシック" charset="-128"/>
        </a:defRPr>
      </a:lvl4pPr>
      <a:lvl5pPr algn="ctr" rtl="0" eaLnBrk="0" fontAlgn="base" hangingPunct="0">
        <a:spcBef>
          <a:spcPct val="0"/>
        </a:spcBef>
        <a:spcAft>
          <a:spcPct val="0"/>
        </a:spcAft>
        <a:defRPr sz="4800" b="1">
          <a:solidFill>
            <a:schemeClr val="tx1"/>
          </a:solidFill>
          <a:latin typeface="Corbel" charset="0"/>
          <a:ea typeface="ＭＳ Ｐゴシック" charset="-128"/>
          <a:cs typeface="ＭＳ Ｐゴシック" charset="-128"/>
        </a:defRPr>
      </a:lvl5pPr>
      <a:lvl6pPr marL="457200" algn="ctr" rtl="0" fontAlgn="base">
        <a:spcBef>
          <a:spcPct val="0"/>
        </a:spcBef>
        <a:spcAft>
          <a:spcPct val="0"/>
        </a:spcAft>
        <a:defRPr sz="4800" b="1">
          <a:solidFill>
            <a:schemeClr val="tx1"/>
          </a:solidFill>
          <a:latin typeface="Corbel" charset="0"/>
          <a:ea typeface="ＭＳ Ｐゴシック" charset="-128"/>
          <a:cs typeface="ＭＳ Ｐゴシック" charset="-128"/>
        </a:defRPr>
      </a:lvl6pPr>
      <a:lvl7pPr marL="914400" algn="ctr" rtl="0" fontAlgn="base">
        <a:spcBef>
          <a:spcPct val="0"/>
        </a:spcBef>
        <a:spcAft>
          <a:spcPct val="0"/>
        </a:spcAft>
        <a:defRPr sz="4800" b="1">
          <a:solidFill>
            <a:schemeClr val="tx1"/>
          </a:solidFill>
          <a:latin typeface="Corbel" charset="0"/>
          <a:ea typeface="ＭＳ Ｐゴシック" charset="-128"/>
          <a:cs typeface="ＭＳ Ｐゴシック" charset="-128"/>
        </a:defRPr>
      </a:lvl7pPr>
      <a:lvl8pPr marL="1371600" algn="ctr" rtl="0" fontAlgn="base">
        <a:spcBef>
          <a:spcPct val="0"/>
        </a:spcBef>
        <a:spcAft>
          <a:spcPct val="0"/>
        </a:spcAft>
        <a:defRPr sz="4800" b="1">
          <a:solidFill>
            <a:schemeClr val="tx1"/>
          </a:solidFill>
          <a:latin typeface="Corbel" charset="0"/>
          <a:ea typeface="ＭＳ Ｐゴシック" charset="-128"/>
          <a:cs typeface="ＭＳ Ｐゴシック" charset="-128"/>
        </a:defRPr>
      </a:lvl8pPr>
      <a:lvl9pPr marL="1828800" algn="ctr" rtl="0" fontAlgn="base">
        <a:spcBef>
          <a:spcPct val="0"/>
        </a:spcBef>
        <a:spcAft>
          <a:spcPct val="0"/>
        </a:spcAft>
        <a:defRPr sz="4800" b="1">
          <a:solidFill>
            <a:schemeClr val="tx1"/>
          </a:solidFill>
          <a:latin typeface="Corbe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90000"/>
        <a:buFont typeface="Wingdings" charset="0"/>
        <a:buChar char=""/>
        <a:defRPr sz="2400" b="1" kern="1200">
          <a:solidFill>
            <a:schemeClr val="tx1"/>
          </a:solidFill>
          <a:effectLst>
            <a:outerShdw blurRad="50800" dist="50800" dir="2700000" algn="tl" rotWithShape="0">
              <a:schemeClr val="bg1">
                <a:alpha val="30000"/>
              </a:schemeClr>
            </a:outerShdw>
          </a:effectLst>
          <a:latin typeface="+mn-lt"/>
          <a:ea typeface="ＭＳ Ｐゴシック" charset="-128"/>
          <a:cs typeface="ＭＳ Ｐゴシック" charset="-128"/>
        </a:defRPr>
      </a:lvl1pPr>
      <a:lvl2pPr marL="685800" indent="-336550" algn="l" rtl="0" eaLnBrk="0" fontAlgn="base" hangingPunct="0">
        <a:spcBef>
          <a:spcPct val="20000"/>
        </a:spcBef>
        <a:spcAft>
          <a:spcPct val="0"/>
        </a:spcAft>
        <a:buClr>
          <a:schemeClr val="accent2"/>
        </a:buClr>
        <a:buSzPct val="90000"/>
        <a:buFont typeface="Wingdings" charset="0"/>
        <a:buChar char=""/>
        <a:defRPr sz="2200"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2pPr>
      <a:lvl3pPr marL="1035050" indent="-349250" algn="l" rtl="0" eaLnBrk="0" fontAlgn="base" hangingPunct="0">
        <a:spcBef>
          <a:spcPct val="20000"/>
        </a:spcBef>
        <a:spcAft>
          <a:spcPct val="0"/>
        </a:spcAft>
        <a:buClr>
          <a:schemeClr val="accent1"/>
        </a:buClr>
        <a:buSzPct val="90000"/>
        <a:buFont typeface="Wingdings" charset="0"/>
        <a:buChar char=""/>
        <a:defRPr sz="2000"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3pPr>
      <a:lvl4pPr marL="1371600" indent="-336550" algn="l" rtl="0" eaLnBrk="0" fontAlgn="base" hangingPunct="0">
        <a:spcBef>
          <a:spcPct val="20000"/>
        </a:spcBef>
        <a:spcAft>
          <a:spcPct val="0"/>
        </a:spcAft>
        <a:buClr>
          <a:schemeClr val="accent2"/>
        </a:buClr>
        <a:buSzPct val="90000"/>
        <a:buFont typeface="Wingdings" charset="0"/>
        <a:buChar char=""/>
        <a:defRPr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4pPr>
      <a:lvl5pPr marL="1720850" indent="-349250" algn="l" rtl="0" eaLnBrk="0" fontAlgn="base" hangingPunct="0">
        <a:spcBef>
          <a:spcPct val="20000"/>
        </a:spcBef>
        <a:spcAft>
          <a:spcPct val="0"/>
        </a:spcAft>
        <a:buClr>
          <a:schemeClr val="accent1"/>
        </a:buClr>
        <a:buSzPct val="90000"/>
        <a:buFont typeface="Wingdings" charset="0"/>
        <a:buChar char=""/>
        <a:defRPr b="1" kern="1200">
          <a:solidFill>
            <a:schemeClr val="tx1"/>
          </a:solidFill>
          <a:effectLst>
            <a:outerShdw blurRad="50800" dist="50800" dir="2700000" algn="tl" rotWithShape="0">
              <a:schemeClr val="bg1">
                <a:alpha val="30000"/>
              </a:schemeClr>
            </a:outerShdw>
          </a:effectLst>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image" Target="../media/image36.jpeg"/><Relationship Id="rId1" Type="http://schemas.microsoft.com/office/2007/relationships/media" Target="\Users\Chuck\Dropbox\Disaster%20Symposium%202012\Quake%20slides\Joplin%20Presentations\Joplin%20Symposium%20Denton%20ED\5-22-11%20EMS%20TRAFFIC.wav" TargetMode="External"/><Relationship Id="rId2" Type="http://schemas.openxmlformats.org/officeDocument/2006/relationships/audio" Target="\Users\Chuck\Dropbox\Disaster%20Symposium%202012\Quake%20slides\Joplin%20Presentations\Joplin%20Symposium%20Denton%20ED\5-22-11%20EMS%20TRAFFIC.wa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jpeg"/><Relationship Id="rId5" Type="http://schemas.openxmlformats.org/officeDocument/2006/relationships/image" Target="../media/image35.png"/><Relationship Id="rId1" Type="http://schemas.microsoft.com/office/2007/relationships/media" Target="\Users\Chuck\Dropbox\Disaster%20Symposium%202012\Quake%20slides\Joplin%20Presentations\Joplin%20Symposium%20Denton%20ED\42%20Track%2042.mp3" TargetMode="External"/><Relationship Id="rId2" Type="http://schemas.openxmlformats.org/officeDocument/2006/relationships/audio" Target="\Users\Chuck\Dropbox\Disaster%20Symposium%202012\Quake%20slides\Joplin%20Presentations\Joplin%20Symposium%20Denton%20ED\42%20Track%2042.mp3"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5750" y="2666999"/>
            <a:ext cx="3652838" cy="722313"/>
          </a:xfrm>
        </p:spPr>
        <p:txBody>
          <a:bodyPr wrap="square" numCol="1" compatLnSpc="1">
            <a:prstTxWarp prst="textNoShape">
              <a:avLst/>
            </a:prstTxWarp>
            <a:normAutofit fontScale="90000"/>
          </a:bodyPr>
          <a:lstStyle/>
          <a:p>
            <a:pPr eaLnBrk="1" hangingPunct="1">
              <a:defRPr/>
            </a:pPr>
            <a:r>
              <a:rPr lang="en-US" dirty="0" smtClean="0">
                <a:effectLst>
                  <a:outerShdw blurRad="38100" dist="38100" dir="2700000" algn="tl">
                    <a:srgbClr val="0064E2"/>
                  </a:outerShdw>
                </a:effectLst>
                <a:latin typeface="Corbel" charset="0"/>
                <a:ea typeface="ＭＳ Ｐゴシック" charset="0"/>
                <a:cs typeface="ＭＳ Ｐゴシック" charset="0"/>
              </a:rPr>
              <a:t>Tornadoes</a:t>
            </a:r>
            <a:endParaRPr lang="en-US" dirty="0">
              <a:effectLst>
                <a:outerShdw blurRad="38100" dist="38100" dir="2700000" algn="tl">
                  <a:srgbClr val="0064E2"/>
                </a:outerShdw>
              </a:effectLst>
              <a:latin typeface="Corbel" charset="0"/>
              <a:ea typeface="ＭＳ Ｐゴシック" charset="0"/>
              <a:cs typeface="ＭＳ Ｐゴシック" charset="0"/>
            </a:endParaRPr>
          </a:p>
        </p:txBody>
      </p:sp>
      <p:sp>
        <p:nvSpPr>
          <p:cNvPr id="3" name="Subtitle 2"/>
          <p:cNvSpPr>
            <a:spLocks noGrp="1"/>
          </p:cNvSpPr>
          <p:nvPr>
            <p:ph type="subTitle" idx="1"/>
          </p:nvPr>
        </p:nvSpPr>
        <p:spPr>
          <a:xfrm>
            <a:off x="3608388" y="5749925"/>
            <a:ext cx="5038725" cy="882650"/>
          </a:xfrm>
        </p:spPr>
        <p:txBody>
          <a:bodyPr wrap="square" numCol="1" anchor="t" anchorCtr="0" compatLnSpc="1">
            <a:prstTxWarp prst="textNoShape">
              <a:avLst/>
            </a:prstTxWarp>
          </a:bodyPr>
          <a:lstStyle/>
          <a:p>
            <a:pPr eaLnBrk="1" hangingPunct="1">
              <a:defRPr/>
            </a:pPr>
            <a:r>
              <a:rPr lang="en-US" dirty="0">
                <a:solidFill>
                  <a:srgbClr val="FFFFFF"/>
                </a:solidFill>
                <a:effectLst>
                  <a:outerShdw blurRad="38100" dist="38100" dir="2700000" algn="tl">
                    <a:srgbClr val="0064E2"/>
                  </a:outerShdw>
                </a:effectLst>
                <a:latin typeface="Corbel" charset="0"/>
                <a:ea typeface="ＭＳ Ｐゴシック" charset="0"/>
                <a:cs typeface="ＭＳ Ｐゴシック" charset="0"/>
              </a:rPr>
              <a:t>Charles Stewart MD </a:t>
            </a:r>
            <a:r>
              <a:rPr lang="en-US" dirty="0" smtClean="0">
                <a:solidFill>
                  <a:srgbClr val="FFFFFF"/>
                </a:solidFill>
                <a:effectLst>
                  <a:outerShdw blurRad="38100" dist="38100" dir="2700000" algn="tl">
                    <a:srgbClr val="0064E2"/>
                  </a:outerShdw>
                </a:effectLst>
                <a:latin typeface="Corbel" charset="0"/>
                <a:ea typeface="ＭＳ Ｐゴシック" charset="0"/>
                <a:cs typeface="ＭＳ Ｐゴシック" charset="0"/>
              </a:rPr>
              <a:t>EMDM MPH</a:t>
            </a:r>
            <a:endParaRPr lang="en-US" dirty="0">
              <a:solidFill>
                <a:srgbClr val="FFFFFF"/>
              </a:solidFill>
              <a:effectLst>
                <a:outerShdw blurRad="38100" dist="38100" dir="2700000" algn="tl">
                  <a:srgbClr val="0064E2"/>
                </a:outerShdw>
              </a:effectLst>
              <a:latin typeface="Corbel" charset="0"/>
              <a:ea typeface="ＭＳ Ｐゴシック" charset="0"/>
              <a:cs typeface="ＭＳ Ｐゴシック" charset="0"/>
            </a:endParaRPr>
          </a:p>
        </p:txBody>
      </p:sp>
      <p:pic>
        <p:nvPicPr>
          <p:cNvPr id="7" name="Picture Placeholder 6" descr="CominginA-P.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b="-10778"/>
          <a:stretch>
            <a:fillRect/>
          </a:stretch>
        </p:blipFill>
        <p:spPr>
          <a:xfrm>
            <a:off x="241232" y="814380"/>
            <a:ext cx="4906459" cy="4934754"/>
          </a:xfr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533400" y="533400"/>
            <a:ext cx="8928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202080"/>
              </a:solidFill>
              <a:latin typeface="Tahoma" charset="0"/>
            </a:endParaRPr>
          </a:p>
        </p:txBody>
      </p:sp>
      <p:pic>
        <p:nvPicPr>
          <p:cNvPr id="22530" name="Picture 5" descr="G:\clones\Meterology\custom lectures\jpegs\chapter 15\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725" y="1722438"/>
            <a:ext cx="3676650"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7"/>
          <p:cNvSpPr txBox="1">
            <a:spLocks noChangeArrowheads="1"/>
          </p:cNvSpPr>
          <p:nvPr/>
        </p:nvSpPr>
        <p:spPr bwMode="auto">
          <a:xfrm>
            <a:off x="152400" y="5181600"/>
            <a:ext cx="8991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t>Tornadoes usually form in areas where winds at all levels of the atmosphere are not only strong, but also turn with height in a clockwise, or veering, direction. </a:t>
            </a:r>
            <a:r>
              <a:rPr lang="en-US" sz="2000" dirty="0" smtClean="0">
                <a:latin typeface="Tahoma" charset="0"/>
              </a:rPr>
              <a:t>These spinning horizontal vortex tubes created by surface wind shear may be tilted and forced in a vertical path by updrafts. </a:t>
            </a:r>
            <a:endParaRPr lang="en-US" sz="2000" dirty="0">
              <a:latin typeface="Tahoma" charset="0"/>
            </a:endParaRPr>
          </a:p>
        </p:txBody>
      </p:sp>
      <p:sp>
        <p:nvSpPr>
          <p:cNvPr id="7" name="Title 6"/>
          <p:cNvSpPr>
            <a:spLocks noGrp="1"/>
          </p:cNvSpPr>
          <p:nvPr>
            <p:ph type="title"/>
          </p:nvPr>
        </p:nvSpPr>
        <p:spPr/>
        <p:txBody>
          <a:bodyPr>
            <a:normAutofit fontScale="90000"/>
            <a:scene3d>
              <a:camera prst="orthographicFront"/>
              <a:lightRig rig="soft" dir="t">
                <a:rot lat="0" lon="0" rev="16800000"/>
              </a:lightRig>
            </a:scene3d>
          </a:bodyPr>
          <a:lstStyle/>
          <a:p>
            <a:pPr>
              <a:defRPr/>
            </a:pPr>
            <a:r>
              <a:rPr lang="en-US" dirty="0" smtClean="0"/>
              <a:t>Vorticity from Horizontal to Vertical</a:t>
            </a:r>
            <a:br>
              <a:rPr lang="en-US" dirty="0" smtClean="0"/>
            </a:br>
            <a:endParaRPr lang="en-US" dirty="0"/>
          </a:p>
        </p:txBody>
      </p:sp>
      <p:pic>
        <p:nvPicPr>
          <p:cNvPr id="225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22438"/>
            <a:ext cx="358457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33400" y="533400"/>
            <a:ext cx="8928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202080"/>
              </a:solidFill>
              <a:latin typeface="Tahoma" charset="0"/>
            </a:endParaRPr>
          </a:p>
        </p:txBody>
      </p:sp>
      <p:sp>
        <p:nvSpPr>
          <p:cNvPr id="23554" name="Text Box 7"/>
          <p:cNvSpPr txBox="1">
            <a:spLocks noChangeArrowheads="1"/>
          </p:cNvSpPr>
          <p:nvPr/>
        </p:nvSpPr>
        <p:spPr bwMode="auto">
          <a:xfrm>
            <a:off x="1092200" y="5207000"/>
            <a:ext cx="726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latin typeface="Tahoma" charset="0"/>
              </a:rPr>
              <a:t>This rising, spinning, and often stretching rotating air may then turn into a tornado.</a:t>
            </a:r>
          </a:p>
          <a:p>
            <a:pPr algn="ctr" eaLnBrk="1" hangingPunct="1"/>
            <a:endParaRPr lang="en-US" sz="2000" dirty="0">
              <a:latin typeface="Tahoma" charset="0"/>
            </a:endParaRPr>
          </a:p>
        </p:txBody>
      </p:sp>
      <p:sp>
        <p:nvSpPr>
          <p:cNvPr id="7" name="Title 6"/>
          <p:cNvSpPr>
            <a:spLocks noGrp="1"/>
          </p:cNvSpPr>
          <p:nvPr>
            <p:ph type="title"/>
          </p:nvPr>
        </p:nvSpPr>
        <p:spPr/>
        <p:txBody>
          <a:bodyPr>
            <a:normAutofit fontScale="90000"/>
            <a:scene3d>
              <a:camera prst="orthographicFront"/>
              <a:lightRig rig="soft" dir="t">
                <a:rot lat="0" lon="0" rev="16800000"/>
              </a:lightRig>
            </a:scene3d>
          </a:bodyPr>
          <a:lstStyle/>
          <a:p>
            <a:pPr>
              <a:defRPr/>
            </a:pPr>
            <a:r>
              <a:rPr lang="en-US" dirty="0" smtClean="0"/>
              <a:t>Vorticity from Horizontal to Vertical</a:t>
            </a:r>
            <a:br>
              <a:rPr lang="en-US" dirty="0" smtClean="0"/>
            </a:br>
            <a:endParaRPr lang="en-US" dirty="0"/>
          </a:p>
        </p:txBody>
      </p:sp>
      <p:pic>
        <p:nvPicPr>
          <p:cNvPr id="235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1765300"/>
            <a:ext cx="4686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Supercell</a:t>
            </a:r>
            <a:r>
              <a:rPr lang="en-US" dirty="0" smtClean="0"/>
              <a:t> Tornadoes</a:t>
            </a:r>
            <a:endParaRPr lang="en-US" dirty="0"/>
          </a:p>
        </p:txBody>
      </p:sp>
      <p:sp>
        <p:nvSpPr>
          <p:cNvPr id="3" name="Rectangle 2"/>
          <p:cNvSpPr/>
          <p:nvPr/>
        </p:nvSpPr>
        <p:spPr>
          <a:xfrm>
            <a:off x="787400" y="5814536"/>
            <a:ext cx="7797800" cy="923330"/>
          </a:xfrm>
          <a:prstGeom prst="rect">
            <a:avLst/>
          </a:prstGeom>
        </p:spPr>
        <p:txBody>
          <a:bodyPr wrap="square">
            <a:spAutoFit/>
          </a:bodyPr>
          <a:lstStyle/>
          <a:p>
            <a:r>
              <a:rPr lang="en-US" dirty="0" smtClean="0"/>
              <a:t>Some of the most violent tornadoes develop from </a:t>
            </a:r>
            <a:r>
              <a:rPr lang="en-US" dirty="0" err="1" smtClean="0"/>
              <a:t>supercell</a:t>
            </a:r>
            <a:r>
              <a:rPr lang="en-US" dirty="0" smtClean="0"/>
              <a:t> thunderstorms. A </a:t>
            </a:r>
            <a:r>
              <a:rPr lang="en-US" dirty="0" err="1" smtClean="0"/>
              <a:t>supercell</a:t>
            </a:r>
            <a:r>
              <a:rPr lang="en-US" dirty="0" smtClean="0"/>
              <a:t> thunderstorm is a long-lived thunderstorm that has a continuously rotating updraft of air. </a:t>
            </a:r>
            <a:endParaRPr lang="en-US" dirty="0"/>
          </a:p>
        </p:txBody>
      </p:sp>
      <p:pic>
        <p:nvPicPr>
          <p:cNvPr id="7" name="Picture 6"/>
          <p:cNvPicPr>
            <a:picLocks noChangeAspect="1"/>
          </p:cNvPicPr>
          <p:nvPr/>
        </p:nvPicPr>
        <p:blipFill>
          <a:blip r:embed="rId2"/>
          <a:stretch>
            <a:fillRect/>
          </a:stretch>
        </p:blipFill>
        <p:spPr>
          <a:xfrm>
            <a:off x="1104900" y="1731264"/>
            <a:ext cx="6731000" cy="4173220"/>
          </a:xfrm>
          <a:prstGeom prst="rect">
            <a:avLst/>
          </a:prstGeom>
        </p:spPr>
      </p:pic>
    </p:spTree>
    <p:extLst>
      <p:ext uri="{BB962C8B-B14F-4D97-AF65-F5344CB8AC3E}">
        <p14:creationId xmlns:p14="http://schemas.microsoft.com/office/powerpoint/2010/main" val="5521083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Mesocyclones</a:t>
            </a:r>
            <a:r>
              <a:rPr lang="en-US" dirty="0" smtClean="0"/>
              <a:t> – A closer look</a:t>
            </a:r>
            <a:endParaRPr lang="en-US" dirty="0"/>
          </a:p>
        </p:txBody>
      </p:sp>
      <p:sp>
        <p:nvSpPr>
          <p:cNvPr id="3" name="Rectangle 2"/>
          <p:cNvSpPr/>
          <p:nvPr/>
        </p:nvSpPr>
        <p:spPr>
          <a:xfrm>
            <a:off x="787400" y="5814536"/>
            <a:ext cx="7797800" cy="923330"/>
          </a:xfrm>
          <a:prstGeom prst="rect">
            <a:avLst/>
          </a:prstGeom>
        </p:spPr>
        <p:txBody>
          <a:bodyPr wrap="square">
            <a:spAutoFit/>
          </a:bodyPr>
          <a:lstStyle/>
          <a:p>
            <a:r>
              <a:rPr lang="en-US" dirty="0" smtClean="0"/>
              <a:t>Some of the most violent tornadoes develop from </a:t>
            </a:r>
            <a:r>
              <a:rPr lang="en-US" dirty="0" err="1" smtClean="0"/>
              <a:t>supercell</a:t>
            </a:r>
            <a:r>
              <a:rPr lang="en-US" dirty="0" smtClean="0"/>
              <a:t> thunderstorms. A </a:t>
            </a:r>
            <a:r>
              <a:rPr lang="en-US" dirty="0" err="1" smtClean="0"/>
              <a:t>supercell</a:t>
            </a:r>
            <a:r>
              <a:rPr lang="en-US" dirty="0" smtClean="0"/>
              <a:t> thunderstorm is a long-lived thunderstorm that has a continuously rotating updraft of air. </a:t>
            </a:r>
            <a:endParaRPr lang="en-US" dirty="0"/>
          </a:p>
        </p:txBody>
      </p:sp>
      <p:pic>
        <p:nvPicPr>
          <p:cNvPr id="4" name="Picture 3"/>
          <p:cNvPicPr>
            <a:picLocks noChangeAspect="1"/>
          </p:cNvPicPr>
          <p:nvPr/>
        </p:nvPicPr>
        <p:blipFill>
          <a:blip r:embed="rId2"/>
          <a:stretch>
            <a:fillRect/>
          </a:stretch>
        </p:blipFill>
        <p:spPr>
          <a:xfrm>
            <a:off x="330200" y="1827608"/>
            <a:ext cx="5689600" cy="3700463"/>
          </a:xfrm>
          <a:prstGeom prst="rect">
            <a:avLst/>
          </a:prstGeom>
        </p:spPr>
      </p:pic>
      <p:sp>
        <p:nvSpPr>
          <p:cNvPr id="5" name="Rectangle 4"/>
          <p:cNvSpPr/>
          <p:nvPr/>
        </p:nvSpPr>
        <p:spPr>
          <a:xfrm>
            <a:off x="6019800" y="3043535"/>
            <a:ext cx="2971800" cy="1477328"/>
          </a:xfrm>
          <a:prstGeom prst="rect">
            <a:avLst/>
          </a:prstGeom>
        </p:spPr>
        <p:txBody>
          <a:bodyPr wrap="square">
            <a:spAutoFit/>
          </a:bodyPr>
          <a:lstStyle/>
          <a:p>
            <a:r>
              <a:rPr lang="en-US" dirty="0" err="1" smtClean="0"/>
              <a:t>Mesocyclones</a:t>
            </a:r>
            <a:r>
              <a:rPr lang="en-US" dirty="0" smtClean="0"/>
              <a:t> are identifiable by a rotating wall cloud like the one in this thunderstorm over Texas.</a:t>
            </a:r>
            <a:endParaRPr lang="en-US" dirty="0"/>
          </a:p>
        </p:txBody>
      </p:sp>
    </p:spTree>
    <p:extLst>
      <p:ext uri="{BB962C8B-B14F-4D97-AF65-F5344CB8AC3E}">
        <p14:creationId xmlns:p14="http://schemas.microsoft.com/office/powerpoint/2010/main" val="38397471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G:\clones\Meterology\custom lectures\jpegs\chapter 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00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5"/>
          <p:cNvSpPr txBox="1">
            <a:spLocks noChangeArrowheads="1"/>
          </p:cNvSpPr>
          <p:nvPr/>
        </p:nvSpPr>
        <p:spPr bwMode="auto">
          <a:xfrm>
            <a:off x="990600" y="55626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Tahoma" charset="0"/>
              </a:rPr>
              <a:t>The first sign that a supercell may form a tornado is rotating clouds at the base of the storm, which may lower and form a wall cloud, shown in this picture.</a:t>
            </a:r>
          </a:p>
        </p:txBody>
      </p:sp>
      <p:sp>
        <p:nvSpPr>
          <p:cNvPr id="5" name="Title 4"/>
          <p:cNvSpPr>
            <a:spLocks noGrp="1"/>
          </p:cNvSpPr>
          <p:nvPr>
            <p:ph type="title"/>
          </p:nvPr>
        </p:nvSpPr>
        <p:spPr/>
        <p:txBody>
          <a:bodyPr>
            <a:normAutofit fontScale="90000"/>
            <a:scene3d>
              <a:camera prst="orthographicFront"/>
              <a:lightRig rig="soft" dir="t">
                <a:rot lat="0" lon="0" rev="16800000"/>
              </a:lightRig>
            </a:scene3d>
          </a:bodyPr>
          <a:lstStyle/>
          <a:p>
            <a:pPr>
              <a:defRPr/>
            </a:pPr>
            <a:r>
              <a:rPr lang="en-US" dirty="0" smtClean="0"/>
              <a:t>Rotating Clouds</a:t>
            </a:r>
            <a:br>
              <a:rPr lang="en-US" dirty="0" smtClean="0"/>
            </a:br>
            <a:endParaRPr lang="en-US" dirty="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Put it all together…</a:t>
            </a:r>
            <a:endParaRPr lang="en-US" dirty="0"/>
          </a:p>
        </p:txBody>
      </p:sp>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04988"/>
            <a:ext cx="71374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6900" y="342900"/>
            <a:ext cx="7772400" cy="685800"/>
          </a:xfrm>
        </p:spPr>
        <p:txBody>
          <a:bodyPr>
            <a:normAutofit fontScale="90000"/>
          </a:bodyPr>
          <a:lstStyle/>
          <a:p>
            <a:r>
              <a:rPr lang="en-US" dirty="0"/>
              <a:t>First Tornado </a:t>
            </a:r>
            <a:r>
              <a:rPr lang="en-US" dirty="0" smtClean="0"/>
              <a:t>Forecast</a:t>
            </a:r>
            <a:br>
              <a:rPr lang="en-US" dirty="0" smtClean="0"/>
            </a:br>
            <a:r>
              <a:rPr lang="en-US" dirty="0" smtClean="0"/>
              <a:t>25 March 1948</a:t>
            </a:r>
            <a:endParaRPr lang="en-US" dirty="0"/>
          </a:p>
        </p:txBody>
      </p:sp>
      <p:sp>
        <p:nvSpPr>
          <p:cNvPr id="65539" name="Rectangle 3"/>
          <p:cNvSpPr>
            <a:spLocks noGrp="1" noChangeArrowheads="1"/>
          </p:cNvSpPr>
          <p:nvPr>
            <p:ph type="body" idx="1"/>
          </p:nvPr>
        </p:nvSpPr>
        <p:spPr>
          <a:xfrm>
            <a:off x="-203200" y="1562100"/>
            <a:ext cx="4686300" cy="6019800"/>
          </a:xfrm>
        </p:spPr>
        <p:txBody>
          <a:bodyPr>
            <a:normAutofit/>
          </a:bodyPr>
          <a:lstStyle/>
          <a:p>
            <a:pPr>
              <a:lnSpc>
                <a:spcPct val="90000"/>
              </a:lnSpc>
              <a:buFontTx/>
              <a:buNone/>
            </a:pPr>
            <a:r>
              <a:rPr lang="en-US" sz="2800" dirty="0" smtClean="0"/>
              <a:t>	Using RADAR, Major </a:t>
            </a:r>
            <a:r>
              <a:rPr lang="en-US" sz="2800" dirty="0" err="1"/>
              <a:t>Fawbush</a:t>
            </a:r>
            <a:r>
              <a:rPr lang="en-US" sz="2800" dirty="0"/>
              <a:t> and Captain Miller determined that the  conditions </a:t>
            </a:r>
            <a:r>
              <a:rPr lang="en-US" sz="2800" dirty="0" smtClean="0"/>
              <a:t>just </a:t>
            </a:r>
            <a:r>
              <a:rPr lang="en-US" sz="2800" dirty="0"/>
              <a:t>west of Tinker AFB, OK were suitable for tornado development. </a:t>
            </a:r>
            <a:endParaRPr lang="en-US" sz="2800" dirty="0" smtClean="0"/>
          </a:p>
          <a:p>
            <a:pPr>
              <a:lnSpc>
                <a:spcPct val="90000"/>
              </a:lnSpc>
              <a:buFontTx/>
              <a:buNone/>
            </a:pPr>
            <a:r>
              <a:rPr lang="en-US" sz="2800" dirty="0"/>
              <a:t>	</a:t>
            </a:r>
            <a:r>
              <a:rPr lang="en-US" sz="2800" dirty="0" smtClean="0"/>
              <a:t>The </a:t>
            </a:r>
            <a:r>
              <a:rPr lang="en-US" sz="2800" dirty="0"/>
              <a:t>first tornado forecast </a:t>
            </a:r>
            <a:r>
              <a:rPr lang="en-US" sz="2800" dirty="0" smtClean="0"/>
              <a:t>was  issued that day. </a:t>
            </a:r>
          </a:p>
          <a:p>
            <a:pPr>
              <a:lnSpc>
                <a:spcPct val="90000"/>
              </a:lnSpc>
              <a:buFontTx/>
              <a:buNone/>
            </a:pPr>
            <a:r>
              <a:rPr lang="en-US" sz="2800" dirty="0"/>
              <a:t>	</a:t>
            </a:r>
            <a:r>
              <a:rPr lang="en-US" sz="2800" dirty="0" smtClean="0"/>
              <a:t>The subsequent </a:t>
            </a:r>
            <a:r>
              <a:rPr lang="en-US" sz="2800" dirty="0"/>
              <a:t>tornado </a:t>
            </a:r>
            <a:r>
              <a:rPr lang="en-US" sz="2800" dirty="0" smtClean="0"/>
              <a:t>caused significant </a:t>
            </a:r>
            <a:r>
              <a:rPr lang="en-US" sz="2800" dirty="0"/>
              <a:t>damage to the base. </a:t>
            </a:r>
          </a:p>
        </p:txBody>
      </p:sp>
      <p:pic>
        <p:nvPicPr>
          <p:cNvPr id="655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100" y="2098482"/>
            <a:ext cx="4470400" cy="342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74454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381000" y="381000"/>
            <a:ext cx="9080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202080"/>
              </a:solidFill>
              <a:latin typeface="Tahoma" charset="0"/>
            </a:endParaRPr>
          </a:p>
        </p:txBody>
      </p:sp>
      <p:pic>
        <p:nvPicPr>
          <p:cNvPr id="26626" name="Picture 3" descr="G:\clones\Meterology\custom lectures\jpegs\chapter 1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1000"/>
            <a:ext cx="35179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457200" y="1219200"/>
            <a:ext cx="414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Tahoma" charset="0"/>
              </a:rPr>
              <a:t>A single Doppler radar unit can uncover many features of thunderstorm rotation and movement, but cannot detect winds parallel to the antenna.</a:t>
            </a:r>
          </a:p>
          <a:p>
            <a:pPr eaLnBrk="1" hangingPunct="1"/>
            <a:endParaRPr lang="en-US" sz="2000" dirty="0">
              <a:latin typeface="Tahoma" charset="0"/>
            </a:endParaRPr>
          </a:p>
          <a:p>
            <a:pPr eaLnBrk="1" hangingPunct="1"/>
            <a:r>
              <a:rPr lang="en-US" sz="2000" dirty="0">
                <a:latin typeface="Tahoma" charset="0"/>
              </a:rPr>
              <a:t> As such, data from two or more units might be combined to provide a complete view of the storm.</a:t>
            </a:r>
          </a:p>
          <a:p>
            <a:pPr eaLnBrk="1" hangingPunct="1"/>
            <a:endParaRPr lang="en-US" sz="2000" dirty="0">
              <a:latin typeface="Tahoma" charset="0"/>
            </a:endParaRPr>
          </a:p>
          <a:p>
            <a:pPr eaLnBrk="1" hangingPunct="1"/>
            <a:r>
              <a:rPr lang="en-US" sz="2000" dirty="0">
                <a:latin typeface="Tahoma" charset="0"/>
              </a:rPr>
              <a:t> Doppler </a:t>
            </a:r>
            <a:r>
              <a:rPr lang="en-US" sz="2000" dirty="0" err="1">
                <a:latin typeface="Tahoma" charset="0"/>
              </a:rPr>
              <a:t>lidar</a:t>
            </a:r>
            <a:r>
              <a:rPr lang="en-US" sz="2000" dirty="0">
                <a:latin typeface="Tahoma" charset="0"/>
              </a:rPr>
              <a:t> (light beam rather than microwave beam) provides more details on the storm features, and will help measure wind speeds in smaller tornadoes.</a:t>
            </a:r>
          </a:p>
        </p:txBody>
      </p:sp>
      <p:sp>
        <p:nvSpPr>
          <p:cNvPr id="5" name="Title 4"/>
          <p:cNvSpPr>
            <a:spLocks noGrp="1"/>
          </p:cNvSpPr>
          <p:nvPr>
            <p:ph type="title"/>
          </p:nvPr>
        </p:nvSpPr>
        <p:spPr>
          <a:xfrm>
            <a:off x="533400" y="0"/>
            <a:ext cx="4495800" cy="1162050"/>
          </a:xfrm>
        </p:spPr>
        <p:txBody>
          <a:bodyPr>
            <a:normAutofit fontScale="90000"/>
            <a:scene3d>
              <a:camera prst="orthographicFront"/>
              <a:lightRig rig="soft" dir="t">
                <a:rot lat="0" lon="0" rev="16800000"/>
              </a:lightRig>
            </a:scene3d>
          </a:bodyPr>
          <a:lstStyle/>
          <a:p>
            <a:pPr>
              <a:defRPr/>
            </a:pPr>
            <a:r>
              <a:rPr lang="en-US" sz="2800" dirty="0" smtClean="0"/>
              <a:t>Doppler Radar Analysis</a:t>
            </a:r>
            <a:r>
              <a:rPr lang="en-US" dirty="0" smtClean="0"/>
              <a:t/>
            </a:r>
            <a:br>
              <a:rPr lang="en-US" dirty="0" smtClean="0"/>
            </a:br>
            <a:endParaRPr lang="en-US" dirty="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Hook Echo</a:t>
            </a:r>
            <a:endParaRPr lang="en-US" dirty="0"/>
          </a:p>
        </p:txBody>
      </p:sp>
      <p:sp>
        <p:nvSpPr>
          <p:cNvPr id="4" name="Text Placeholder 3"/>
          <p:cNvSpPr>
            <a:spLocks noGrp="1"/>
          </p:cNvSpPr>
          <p:nvPr>
            <p:ph sz="half" idx="1"/>
          </p:nvPr>
        </p:nvSpPr>
        <p:spPr>
          <a:xfrm>
            <a:off x="165100" y="1765300"/>
            <a:ext cx="4135120" cy="4902199"/>
          </a:xfrm>
        </p:spPr>
        <p:txBody>
          <a:bodyPr>
            <a:normAutofit/>
          </a:bodyPr>
          <a:lstStyle/>
          <a:p>
            <a:pPr marL="0" indent="0">
              <a:buNone/>
            </a:pPr>
            <a:r>
              <a:rPr lang="en-US" dirty="0"/>
              <a:t>A “hook echo” </a:t>
            </a:r>
            <a:r>
              <a:rPr lang="en-US" dirty="0" smtClean="0"/>
              <a:t>is a </a:t>
            </a:r>
            <a:r>
              <a:rPr lang="en-US" dirty="0"/>
              <a:t>pattern in radar reflectivity images </a:t>
            </a:r>
            <a:endParaRPr lang="en-US" dirty="0" smtClean="0"/>
          </a:p>
          <a:p>
            <a:pPr marL="0" indent="0">
              <a:buNone/>
            </a:pPr>
            <a:r>
              <a:rPr lang="en-US" dirty="0"/>
              <a:t>U</a:t>
            </a:r>
            <a:r>
              <a:rPr lang="en-US" dirty="0" smtClean="0"/>
              <a:t>sually </a:t>
            </a:r>
            <a:r>
              <a:rPr lang="en-US" dirty="0"/>
              <a:t>in the right-rear part of the storm (relative to the motion of the storm). </a:t>
            </a:r>
            <a:endParaRPr lang="en-US" dirty="0" smtClean="0"/>
          </a:p>
          <a:p>
            <a:pPr marL="0" indent="0">
              <a:buNone/>
            </a:pPr>
            <a:r>
              <a:rPr lang="en-US" dirty="0" smtClean="0"/>
              <a:t>A </a:t>
            </a:r>
            <a:r>
              <a:rPr lang="en-US" dirty="0"/>
              <a:t>hook is often associated with a </a:t>
            </a:r>
            <a:r>
              <a:rPr lang="en-US" dirty="0" err="1"/>
              <a:t>mesocyclone</a:t>
            </a:r>
            <a:r>
              <a:rPr lang="en-US" dirty="0"/>
              <a:t> and indicates favorable conditions for tornado formation. </a:t>
            </a:r>
            <a:endParaRPr lang="en-US" dirty="0" smtClean="0"/>
          </a:p>
          <a:p>
            <a:pPr marL="0" indent="0">
              <a:buNone/>
            </a:pPr>
            <a:r>
              <a:rPr lang="en-US" dirty="0" smtClean="0"/>
              <a:t>The </a:t>
            </a:r>
            <a:r>
              <a:rPr lang="en-US" dirty="0"/>
              <a:t>hook is caused by the rear flank downdraft and is the result of precipitation wrapping around the back side of the updraft.</a:t>
            </a:r>
          </a:p>
        </p:txBody>
      </p:sp>
      <p:pic>
        <p:nvPicPr>
          <p:cNvPr id="7" name="Content Placeholder 6" descr="hook_May_4_0012_R-240.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478" t="1" r="18732" b="-4336"/>
          <a:stretch/>
        </p:blipFill>
        <p:spPr>
          <a:xfrm>
            <a:off x="4300220" y="1892300"/>
            <a:ext cx="4724400" cy="4152899"/>
          </a:xfrm>
        </p:spPr>
      </p:pic>
    </p:spTree>
    <p:extLst>
      <p:ext uri="{BB962C8B-B14F-4D97-AF65-F5344CB8AC3E}">
        <p14:creationId xmlns:p14="http://schemas.microsoft.com/office/powerpoint/2010/main" val="33358471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p:txBody>
          <a:bodyPr/>
          <a:lstStyle/>
          <a:p>
            <a:r>
              <a:rPr lang="en-US"/>
              <a:t>When Tornados Occur</a:t>
            </a:r>
          </a:p>
        </p:txBody>
      </p:sp>
      <p:sp>
        <p:nvSpPr>
          <p:cNvPr id="37891" name="Rectangle 1027"/>
          <p:cNvSpPr>
            <a:spLocks noGrp="1" noChangeArrowheads="1"/>
          </p:cNvSpPr>
          <p:nvPr>
            <p:ph type="body" sz="half" idx="1"/>
          </p:nvPr>
        </p:nvSpPr>
        <p:spPr>
          <a:xfrm>
            <a:off x="0" y="2362200"/>
            <a:ext cx="4495800" cy="4114800"/>
          </a:xfrm>
        </p:spPr>
        <p:txBody>
          <a:bodyPr>
            <a:normAutofit fontScale="92500"/>
          </a:bodyPr>
          <a:lstStyle/>
          <a:p>
            <a:pPr>
              <a:buClr>
                <a:srgbClr val="FF0000"/>
              </a:buClr>
            </a:pPr>
            <a:r>
              <a:rPr lang="en-US" sz="2400" dirty="0"/>
              <a:t>Anytime of the year- usually in the spring, summer, and fall</a:t>
            </a:r>
          </a:p>
          <a:p>
            <a:pPr>
              <a:buClr>
                <a:srgbClr val="FF0000"/>
              </a:buClr>
            </a:pPr>
            <a:r>
              <a:rPr lang="en-US" sz="2400" dirty="0"/>
              <a:t>Most tornados occur during late spring in the month of May</a:t>
            </a:r>
          </a:p>
          <a:p>
            <a:pPr>
              <a:buClr>
                <a:srgbClr val="FF0000"/>
              </a:buClr>
            </a:pPr>
            <a:r>
              <a:rPr lang="en-US" sz="2400" dirty="0"/>
              <a:t>Between the late afternoon and early evening is when most tornados are spawned</a:t>
            </a:r>
          </a:p>
          <a:p>
            <a:pPr>
              <a:buClr>
                <a:srgbClr val="FF0000"/>
              </a:buClr>
            </a:pPr>
            <a:r>
              <a:rPr lang="en-US" sz="2400" dirty="0"/>
              <a:t>The most dangerous time for formation during evening hours</a:t>
            </a:r>
          </a:p>
        </p:txBody>
      </p:sp>
      <p:sp>
        <p:nvSpPr>
          <p:cNvPr id="37893" name="Text Box 1029"/>
          <p:cNvSpPr txBox="1">
            <a:spLocks noChangeArrowheads="1"/>
          </p:cNvSpPr>
          <p:nvPr/>
        </p:nvSpPr>
        <p:spPr bwMode="auto">
          <a:xfrm>
            <a:off x="5181600" y="5486400"/>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000"/>
              <a:t>A typical late afternoon tornado</a:t>
            </a:r>
          </a:p>
        </p:txBody>
      </p:sp>
      <p:pic>
        <p:nvPicPr>
          <p:cNvPr id="37897" name="Picture 1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09800"/>
            <a:ext cx="40386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35791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dissolve">
                                      <p:cBhvr>
                                        <p:cTn id="12" dur="500"/>
                                        <p:tgtEl>
                                          <p:spTgt spid="37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dissolve">
                                      <p:cBhvr>
                                        <p:cTn id="17" dur="500"/>
                                        <p:tgtEl>
                                          <p:spTgt spid="37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dissolve">
                                      <p:cBhvr>
                                        <p:cTn id="22" dur="500"/>
                                        <p:tgtEl>
                                          <p:spTgt spid="37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am I?</a:t>
            </a:r>
            <a:endParaRPr lang="en-US" dirty="0"/>
          </a:p>
        </p:txBody>
      </p:sp>
      <p:sp>
        <p:nvSpPr>
          <p:cNvPr id="6" name="Content Placeholder 5"/>
          <p:cNvSpPr>
            <a:spLocks noGrp="1"/>
          </p:cNvSpPr>
          <p:nvPr>
            <p:ph idx="1"/>
          </p:nvPr>
        </p:nvSpPr>
        <p:spPr>
          <a:xfrm>
            <a:off x="457200" y="2057400"/>
            <a:ext cx="8229600" cy="4635500"/>
          </a:xfrm>
        </p:spPr>
        <p:txBody>
          <a:bodyPr>
            <a:normAutofit fontScale="85000" lnSpcReduction="20000"/>
          </a:bodyPr>
          <a:lstStyle/>
          <a:p>
            <a:r>
              <a:rPr lang="en-US" dirty="0" smtClean="0"/>
              <a:t>2005 Graduate of EMDM program</a:t>
            </a:r>
          </a:p>
          <a:p>
            <a:r>
              <a:rPr lang="en-US" dirty="0" smtClean="0"/>
              <a:t>2011 Graduate of Tulane School of Public Health MPH program (Disaster Management)</a:t>
            </a:r>
          </a:p>
          <a:p>
            <a:r>
              <a:rPr lang="en-US" dirty="0" smtClean="0"/>
              <a:t>Adjunct Professor of Emergency Medicine</a:t>
            </a:r>
          </a:p>
          <a:p>
            <a:r>
              <a:rPr lang="en-US" dirty="0" smtClean="0"/>
              <a:t>Visiting Professor of EMDM Program</a:t>
            </a:r>
          </a:p>
          <a:p>
            <a:r>
              <a:rPr lang="en-US" dirty="0" smtClean="0"/>
              <a:t>Director, OK Task Force 1, Urban Search and Rescue.</a:t>
            </a:r>
          </a:p>
          <a:p>
            <a:pPr lvl="1"/>
            <a:r>
              <a:rPr lang="en-US" dirty="0" smtClean="0"/>
              <a:t>Former Director, Oklahoma Disaster Institute</a:t>
            </a:r>
          </a:p>
          <a:p>
            <a:r>
              <a:rPr lang="en-US" dirty="0" smtClean="0"/>
              <a:t>NASAR Search and Rescue Technician II</a:t>
            </a:r>
          </a:p>
          <a:p>
            <a:r>
              <a:rPr lang="en-US" dirty="0" smtClean="0"/>
              <a:t>DMAT Senior Physician, OK1 DMAT.</a:t>
            </a:r>
            <a:endParaRPr lang="en-US" dirty="0"/>
          </a:p>
        </p:txBody>
      </p:sp>
    </p:spTree>
    <p:extLst>
      <p:ext uri="{BB962C8B-B14F-4D97-AF65-F5344CB8AC3E}">
        <p14:creationId xmlns:p14="http://schemas.microsoft.com/office/powerpoint/2010/main" val="31005715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
                <a:rot lat="0" lon="0" rev="16800000"/>
              </a:lightRig>
            </a:scene3d>
          </a:bodyPr>
          <a:lstStyle/>
          <a:p>
            <a:pPr>
              <a:defRPr/>
            </a:pPr>
            <a:r>
              <a:rPr lang="en-US" dirty="0" smtClean="0"/>
              <a:t>Fujita Tornado Scale</a:t>
            </a:r>
            <a:br>
              <a:rPr lang="en-US" dirty="0" smtClean="0"/>
            </a:br>
            <a:endParaRPr lang="en-US" dirty="0"/>
          </a:p>
        </p:txBody>
      </p:sp>
      <p:graphicFrame>
        <p:nvGraphicFramePr>
          <p:cNvPr id="7" name="Table 6"/>
          <p:cNvGraphicFramePr>
            <a:graphicFrameLocks noGrp="1"/>
          </p:cNvGraphicFramePr>
          <p:nvPr/>
        </p:nvGraphicFramePr>
        <p:xfrm>
          <a:off x="1854200" y="1946275"/>
          <a:ext cx="6096000" cy="4737101"/>
        </p:xfrm>
        <a:graphic>
          <a:graphicData uri="http://schemas.openxmlformats.org/drawingml/2006/table">
            <a:tbl>
              <a:tblPr firstRow="1" bandRow="1">
                <a:tableStyleId>{2D5ABB26-0587-4C30-8999-92F81FD0307C}</a:tableStyleId>
              </a:tblPr>
              <a:tblGrid>
                <a:gridCol w="2032000"/>
                <a:gridCol w="2032000"/>
                <a:gridCol w="2032000"/>
              </a:tblGrid>
              <a:tr h="8023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F-Scale Number</a:t>
                      </a:r>
                    </a:p>
                    <a:p>
                      <a:endParaRPr lang="en-US" sz="1700" dirty="0"/>
                    </a:p>
                  </a:txBody>
                  <a:tcPr marT="43632" marB="4363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Intensity Phrase</a:t>
                      </a:r>
                    </a:p>
                    <a:p>
                      <a:endParaRPr lang="en-US" sz="1700" dirty="0"/>
                    </a:p>
                  </a:txBody>
                  <a:tcPr marT="43632" marB="4363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t>Wind Speed</a:t>
                      </a:r>
                    </a:p>
                    <a:p>
                      <a:endParaRPr lang="en-US" sz="1700" dirty="0"/>
                    </a:p>
                  </a:txBody>
                  <a:tcPr marT="43632" marB="43632"/>
                </a:tc>
              </a:tr>
              <a:tr h="346355">
                <a:tc>
                  <a:txBody>
                    <a:bodyPr/>
                    <a:lstStyle/>
                    <a:p>
                      <a:r>
                        <a:rPr lang="en-US" sz="1700" dirty="0" smtClean="0"/>
                        <a:t>F0</a:t>
                      </a:r>
                      <a:endParaRPr lang="en-US" sz="1700" dirty="0"/>
                    </a:p>
                  </a:txBody>
                  <a:tcPr marT="43632" marB="43632"/>
                </a:tc>
                <a:tc>
                  <a:txBody>
                    <a:bodyPr/>
                    <a:lstStyle/>
                    <a:p>
                      <a:r>
                        <a:rPr lang="en-US" sz="1700" dirty="0" smtClean="0"/>
                        <a:t>Gale tornado	</a:t>
                      </a:r>
                      <a:endParaRPr lang="en-US" sz="1700" dirty="0"/>
                    </a:p>
                  </a:txBody>
                  <a:tcPr marT="43632" marB="43632"/>
                </a:tc>
                <a:tc>
                  <a:txBody>
                    <a:bodyPr/>
                    <a:lstStyle/>
                    <a:p>
                      <a:r>
                        <a:rPr lang="en-US" sz="1700" dirty="0" smtClean="0"/>
                        <a:t>40-72 mph</a:t>
                      </a:r>
                      <a:endParaRPr lang="en-US" sz="1700" dirty="0"/>
                    </a:p>
                  </a:txBody>
                  <a:tcPr marT="43632" marB="43632"/>
                </a:tc>
              </a:tr>
              <a:tr h="561613">
                <a:tc>
                  <a:txBody>
                    <a:bodyPr/>
                    <a:lstStyle/>
                    <a:p>
                      <a:r>
                        <a:rPr lang="en-US" sz="1700" dirty="0" smtClean="0"/>
                        <a:t>F1</a:t>
                      </a:r>
                      <a:endParaRPr lang="en-US" sz="1700" dirty="0"/>
                    </a:p>
                  </a:txBody>
                  <a:tcPr marT="43632" marB="43632"/>
                </a:tc>
                <a:tc>
                  <a:txBody>
                    <a:bodyPr/>
                    <a:lstStyle/>
                    <a:p>
                      <a:r>
                        <a:rPr lang="en-US" sz="1700" dirty="0" smtClean="0"/>
                        <a:t>Moderate tornado	</a:t>
                      </a:r>
                      <a:endParaRPr lang="en-US" sz="1700" dirty="0"/>
                    </a:p>
                  </a:txBody>
                  <a:tcPr marT="43632" marB="43632"/>
                </a:tc>
                <a:tc>
                  <a:txBody>
                    <a:bodyPr/>
                    <a:lstStyle/>
                    <a:p>
                      <a:r>
                        <a:rPr lang="en-US" sz="1700" dirty="0" smtClean="0"/>
                        <a:t>73-112 mph</a:t>
                      </a:r>
                      <a:endParaRPr lang="en-US" sz="1700" dirty="0"/>
                    </a:p>
                  </a:txBody>
                  <a:tcPr marT="43632" marB="43632"/>
                </a:tc>
              </a:tr>
              <a:tr h="561613">
                <a:tc>
                  <a:txBody>
                    <a:bodyPr/>
                    <a:lstStyle/>
                    <a:p>
                      <a:r>
                        <a:rPr lang="en-US" sz="1700" dirty="0" smtClean="0"/>
                        <a:t>F2</a:t>
                      </a:r>
                      <a:endParaRPr lang="en-US" sz="1700" dirty="0"/>
                    </a:p>
                  </a:txBody>
                  <a:tcPr marT="43632" marB="43632"/>
                </a:tc>
                <a:tc>
                  <a:txBody>
                    <a:bodyPr/>
                    <a:lstStyle/>
                    <a:p>
                      <a:r>
                        <a:rPr lang="en-US" sz="1700" dirty="0" smtClean="0"/>
                        <a:t>Significant tornado	</a:t>
                      </a:r>
                      <a:endParaRPr lang="en-US" sz="1700" dirty="0"/>
                    </a:p>
                  </a:txBody>
                  <a:tcPr marT="43632" marB="43632"/>
                </a:tc>
                <a:tc>
                  <a:txBody>
                    <a:bodyPr/>
                    <a:lstStyle/>
                    <a:p>
                      <a:r>
                        <a:rPr lang="en-US" sz="1700" dirty="0" smtClean="0"/>
                        <a:t>113-157 mph	</a:t>
                      </a:r>
                      <a:endParaRPr lang="en-US" sz="1700" dirty="0"/>
                    </a:p>
                  </a:txBody>
                  <a:tcPr marT="43632" marB="43632"/>
                </a:tc>
              </a:tr>
              <a:tr h="346355">
                <a:tc>
                  <a:txBody>
                    <a:bodyPr/>
                    <a:lstStyle/>
                    <a:p>
                      <a:r>
                        <a:rPr lang="en-US" sz="1700" dirty="0" smtClean="0"/>
                        <a:t>F3</a:t>
                      </a:r>
                      <a:endParaRPr lang="en-US" sz="1700" dirty="0"/>
                    </a:p>
                  </a:txBody>
                  <a:tcPr marT="43632" marB="43632"/>
                </a:tc>
                <a:tc>
                  <a:txBody>
                    <a:bodyPr/>
                    <a:lstStyle/>
                    <a:p>
                      <a:r>
                        <a:rPr lang="en-US" sz="1700" dirty="0" smtClean="0"/>
                        <a:t>Severe tornado</a:t>
                      </a:r>
                      <a:endParaRPr lang="en-US" sz="1700" dirty="0"/>
                    </a:p>
                  </a:txBody>
                  <a:tcPr marT="43632" marB="43632"/>
                </a:tc>
                <a:tc>
                  <a:txBody>
                    <a:bodyPr/>
                    <a:lstStyle/>
                    <a:p>
                      <a:r>
                        <a:rPr lang="en-US" sz="1700" dirty="0" smtClean="0"/>
                        <a:t>158-206 mph	</a:t>
                      </a:r>
                      <a:endParaRPr lang="en-US" sz="1700" dirty="0"/>
                    </a:p>
                  </a:txBody>
                  <a:tcPr marT="43632" marB="43632"/>
                </a:tc>
              </a:tr>
              <a:tr h="605447">
                <a:tc>
                  <a:txBody>
                    <a:bodyPr/>
                    <a:lstStyle/>
                    <a:p>
                      <a:r>
                        <a:rPr lang="en-US" sz="1700" dirty="0" smtClean="0"/>
                        <a:t>F4</a:t>
                      </a:r>
                      <a:endParaRPr lang="en-US" sz="1700" dirty="0"/>
                    </a:p>
                  </a:txBody>
                  <a:tcPr marT="43632" marB="43632"/>
                </a:tc>
                <a:tc>
                  <a:txBody>
                    <a:bodyPr/>
                    <a:lstStyle/>
                    <a:p>
                      <a:r>
                        <a:rPr lang="en-US" sz="1700" dirty="0" smtClean="0"/>
                        <a:t>Devastating tornado	</a:t>
                      </a:r>
                      <a:endParaRPr lang="en-US" sz="1700" dirty="0"/>
                    </a:p>
                  </a:txBody>
                  <a:tcPr marT="43632" marB="43632"/>
                </a:tc>
                <a:tc>
                  <a:txBody>
                    <a:bodyPr/>
                    <a:lstStyle/>
                    <a:p>
                      <a:r>
                        <a:rPr lang="en-US" sz="1700" dirty="0" smtClean="0"/>
                        <a:t>207-260 mph</a:t>
                      </a:r>
                      <a:endParaRPr lang="en-US" sz="1700" dirty="0"/>
                    </a:p>
                  </a:txBody>
                  <a:tcPr marT="43632" marB="43632"/>
                </a:tc>
              </a:tr>
              <a:tr h="561613">
                <a:tc>
                  <a:txBody>
                    <a:bodyPr/>
                    <a:lstStyle/>
                    <a:p>
                      <a:r>
                        <a:rPr lang="en-US" sz="1700" dirty="0" smtClean="0"/>
                        <a:t>F5</a:t>
                      </a:r>
                      <a:endParaRPr lang="en-US" sz="1700" dirty="0"/>
                    </a:p>
                  </a:txBody>
                  <a:tcPr marT="43632" marB="43632"/>
                </a:tc>
                <a:tc>
                  <a:txBody>
                    <a:bodyPr/>
                    <a:lstStyle/>
                    <a:p>
                      <a:r>
                        <a:rPr lang="en-US" sz="1700" dirty="0" smtClean="0"/>
                        <a:t>Incredible tornado</a:t>
                      </a:r>
                      <a:endParaRPr lang="en-US" sz="1700" dirty="0"/>
                    </a:p>
                  </a:txBody>
                  <a:tcPr marT="43632" marB="43632"/>
                </a:tc>
                <a:tc>
                  <a:txBody>
                    <a:bodyPr/>
                    <a:lstStyle/>
                    <a:p>
                      <a:r>
                        <a:rPr lang="en-US" sz="1700" dirty="0" smtClean="0"/>
                        <a:t>261-318 mph	</a:t>
                      </a:r>
                      <a:endParaRPr lang="en-US" sz="1700" dirty="0"/>
                    </a:p>
                  </a:txBody>
                  <a:tcPr marT="43632" marB="43632"/>
                </a:tc>
              </a:tr>
              <a:tr h="605447">
                <a:tc>
                  <a:txBody>
                    <a:bodyPr/>
                    <a:lstStyle/>
                    <a:p>
                      <a:r>
                        <a:rPr lang="en-US" sz="1700" dirty="0" smtClean="0"/>
                        <a:t>F6</a:t>
                      </a:r>
                      <a:endParaRPr lang="en-US" sz="1700" dirty="0"/>
                    </a:p>
                  </a:txBody>
                  <a:tcPr marT="43632" marB="43632"/>
                </a:tc>
                <a:tc>
                  <a:txBody>
                    <a:bodyPr/>
                    <a:lstStyle/>
                    <a:p>
                      <a:r>
                        <a:rPr lang="en-US" sz="1700" dirty="0" smtClean="0"/>
                        <a:t>Inconceivable tornado</a:t>
                      </a:r>
                      <a:endParaRPr lang="en-US" sz="1700" dirty="0"/>
                    </a:p>
                  </a:txBody>
                  <a:tcPr marT="43632" marB="43632"/>
                </a:tc>
                <a:tc>
                  <a:txBody>
                    <a:bodyPr/>
                    <a:lstStyle/>
                    <a:p>
                      <a:r>
                        <a:rPr lang="en-US" sz="1700" dirty="0" smtClean="0"/>
                        <a:t>319-379 mph	</a:t>
                      </a:r>
                      <a:endParaRPr lang="en-US" sz="1700" dirty="0"/>
                    </a:p>
                  </a:txBody>
                  <a:tcPr marT="43632" marB="43632"/>
                </a:tc>
              </a:tr>
              <a:tr h="346355">
                <a:tc gridSpan="3">
                  <a:txBody>
                    <a:bodyPr/>
                    <a:lstStyle/>
                    <a:p>
                      <a:r>
                        <a:rPr lang="en-US" sz="1700" dirty="0" smtClean="0"/>
                        <a:t>Fujita</a:t>
                      </a:r>
                      <a:r>
                        <a:rPr lang="en-US" sz="1700" baseline="0" dirty="0" smtClean="0"/>
                        <a:t> scale goes to F12 – Mach 1 winds.</a:t>
                      </a:r>
                      <a:endParaRPr lang="en-US" sz="1700" dirty="0"/>
                    </a:p>
                  </a:txBody>
                  <a:tcPr marT="43632" marB="43632"/>
                </a:tc>
                <a:tc hMerge="1">
                  <a:txBody>
                    <a:bodyPr/>
                    <a:lstStyle/>
                    <a:p>
                      <a:endParaRPr lang="en-US" dirty="0"/>
                    </a:p>
                  </a:txBody>
                  <a:tcPr/>
                </a:tc>
                <a:tc hMerge="1">
                  <a:txBody>
                    <a:bodyPr/>
                    <a:lstStyle/>
                    <a:p>
                      <a:endParaRPr lang="en-US" dirty="0"/>
                    </a:p>
                  </a:txBody>
                  <a:tcPr/>
                </a:tc>
              </a:tr>
            </a:tbl>
          </a:graphicData>
        </a:graphic>
      </p:graphicFrame>
      <p:sp>
        <p:nvSpPr>
          <p:cNvPr id="3" name="TextBox 2"/>
          <p:cNvSpPr txBox="1"/>
          <p:nvPr/>
        </p:nvSpPr>
        <p:spPr>
          <a:xfrm>
            <a:off x="177800" y="5435600"/>
            <a:ext cx="1308100" cy="369332"/>
          </a:xfrm>
          <a:prstGeom prst="rect">
            <a:avLst/>
          </a:prstGeom>
          <a:noFill/>
        </p:spPr>
        <p:txBody>
          <a:bodyPr wrap="square" rtlCol="0">
            <a:spAutoFit/>
          </a:bodyPr>
          <a:lstStyle/>
          <a:p>
            <a:r>
              <a:rPr lang="en-US" dirty="0" smtClean="0"/>
              <a:t>~1-2% </a:t>
            </a:r>
            <a:endParaRPr lang="en-US" dirty="0"/>
          </a:p>
        </p:txBody>
      </p:sp>
      <p:sp>
        <p:nvSpPr>
          <p:cNvPr id="5" name="TextBox 4"/>
          <p:cNvSpPr txBox="1"/>
          <p:nvPr/>
        </p:nvSpPr>
        <p:spPr>
          <a:xfrm>
            <a:off x="177800" y="2909332"/>
            <a:ext cx="1308100" cy="369332"/>
          </a:xfrm>
          <a:prstGeom prst="rect">
            <a:avLst/>
          </a:prstGeom>
          <a:noFill/>
        </p:spPr>
        <p:txBody>
          <a:bodyPr wrap="square" rtlCol="0">
            <a:spAutoFit/>
          </a:bodyPr>
          <a:lstStyle/>
          <a:p>
            <a:r>
              <a:rPr lang="en-US" dirty="0" smtClean="0"/>
              <a:t>~74% </a:t>
            </a:r>
            <a:endParaRPr lang="en-US" dirty="0"/>
          </a:p>
        </p:txBody>
      </p:sp>
      <p:sp>
        <p:nvSpPr>
          <p:cNvPr id="8" name="TextBox 7"/>
          <p:cNvSpPr txBox="1"/>
          <p:nvPr/>
        </p:nvSpPr>
        <p:spPr>
          <a:xfrm>
            <a:off x="177800" y="4234934"/>
            <a:ext cx="1308100" cy="369332"/>
          </a:xfrm>
          <a:prstGeom prst="rect">
            <a:avLst/>
          </a:prstGeom>
          <a:noFill/>
        </p:spPr>
        <p:txBody>
          <a:bodyPr wrap="square" rtlCol="0">
            <a:spAutoFit/>
          </a:bodyPr>
          <a:lstStyle/>
          <a:p>
            <a:r>
              <a:rPr lang="en-US" dirty="0" smtClean="0"/>
              <a:t>~25%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457200" y="573088"/>
            <a:ext cx="8229600" cy="496887"/>
          </a:xfrm>
          <a:prstGeom prst="rect">
            <a:avLst/>
          </a:prstGeom>
          <a:noFill/>
          <a:ln w="9525">
            <a:noFill/>
            <a:miter lim="800000"/>
            <a:headEnd/>
            <a:tailEnd/>
          </a:ln>
          <a:effectLst/>
        </p:spPr>
        <p:txBody>
          <a:bodyPr anchor="b"/>
          <a:lstStyle/>
          <a:p>
            <a:pPr algn="ctr">
              <a:defRPr/>
            </a:pPr>
            <a:endParaRPr lang="en-US" sz="2800" b="1">
              <a:solidFill>
                <a:srgbClr val="FFFF00"/>
              </a:solidFill>
              <a:effectLst>
                <a:outerShdw blurRad="38100" dist="38100" dir="2700000" algn="tl">
                  <a:srgbClr val="FFFFFF"/>
                </a:outerShdw>
              </a:effectLst>
            </a:endParaRPr>
          </a:p>
        </p:txBody>
      </p:sp>
      <p:graphicFrame>
        <p:nvGraphicFramePr>
          <p:cNvPr id="195633" name="Group 49"/>
          <p:cNvGraphicFramePr>
            <a:graphicFrameLocks noGrp="1"/>
          </p:cNvGraphicFramePr>
          <p:nvPr/>
        </p:nvGraphicFramePr>
        <p:xfrm>
          <a:off x="434975" y="1752600"/>
          <a:ext cx="8229600" cy="4027490"/>
        </p:xfrm>
        <a:graphic>
          <a:graphicData uri="http://schemas.openxmlformats.org/drawingml/2006/table">
            <a:tbl>
              <a:tblPr/>
              <a:tblGrid>
                <a:gridCol w="1447800"/>
                <a:gridCol w="2667000"/>
                <a:gridCol w="1676400"/>
                <a:gridCol w="2438400"/>
              </a:tblGrid>
              <a:tr h="884237">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1"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 Scale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1"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Wind Speed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1"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EF-Scale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1"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Wind Speed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2288">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45-78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65-85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79-117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86-109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2288">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118-161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110-137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162-209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138-167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2288">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210-261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168-199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F5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262-317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EF5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c>
                  <a:txBody>
                    <a:bodyPr/>
                    <a:lstStyle/>
                    <a:p>
                      <a:pPr marL="0" marR="0" lvl="0" indent="0" algn="ctr" defTabSz="914400" rtl="0" eaLnBrk="1" fontAlgn="base" latinLnBrk="0" hangingPunct="1">
                        <a:lnSpc>
                          <a:spcPct val="100000"/>
                        </a:lnSpc>
                        <a:spcBef>
                          <a:spcPct val="20000"/>
                        </a:spcBef>
                        <a:spcAft>
                          <a:spcPct val="0"/>
                        </a:spcAft>
                        <a:buClr>
                          <a:srgbClr val="FFAF5F"/>
                        </a:buClr>
                        <a:buSzTx/>
                        <a:buFontTx/>
                        <a:buNone/>
                        <a:tabLst/>
                      </a:pPr>
                      <a:r>
                        <a:rPr kumimoji="0" lang="en-US" sz="2400" b="0" i="0" u="none" strike="noStrike" cap="none" normalizeH="0" baseline="0">
                          <a:ln>
                            <a:noFill/>
                          </a:ln>
                          <a:solidFill>
                            <a:srgbClr val="FFFFCC"/>
                          </a:solidFill>
                          <a:effectLst>
                            <a:outerShdw blurRad="38100" dist="38100" dir="2700000" algn="tl">
                              <a:srgbClr val="000000"/>
                            </a:outerShdw>
                          </a:effectLst>
                          <a:latin typeface="Arial" charset="0"/>
                          <a:ea typeface="ＭＳ Ｐゴシック" charset="0"/>
                          <a:cs typeface="ＭＳ Ｐゴシック" charset="0"/>
                        </a:rPr>
                        <a:t>200-234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0066">
                        <a:alpha val="50195"/>
                      </a:srgbClr>
                    </a:solidFill>
                  </a:tcPr>
                </a:tc>
              </a:tr>
            </a:tbl>
          </a:graphicData>
        </a:graphic>
      </p:graphicFrame>
      <p:sp>
        <p:nvSpPr>
          <p:cNvPr id="28716" name="Text Box 45"/>
          <p:cNvSpPr txBox="1">
            <a:spLocks noChangeArrowheads="1"/>
          </p:cNvSpPr>
          <p:nvPr/>
        </p:nvSpPr>
        <p:spPr bwMode="auto">
          <a:xfrm>
            <a:off x="2346325" y="5867400"/>
            <a:ext cx="4608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Wind speeds in mph, 3-second gust</a:t>
            </a:r>
          </a:p>
        </p:txBody>
      </p:sp>
      <p:sp>
        <p:nvSpPr>
          <p:cNvPr id="6" name="Title 5"/>
          <p:cNvSpPr>
            <a:spLocks noGrp="1"/>
          </p:cNvSpPr>
          <p:nvPr>
            <p:ph type="title"/>
          </p:nvPr>
        </p:nvSpPr>
        <p:spPr/>
        <p:txBody>
          <a:bodyPr>
            <a:normAutofit fontScale="90000"/>
            <a:scene3d>
              <a:camera prst="orthographicFront"/>
              <a:lightRig rig="soft" dir="t">
                <a:rot lat="0" lon="0" rev="16800000"/>
              </a:lightRig>
            </a:scene3d>
          </a:bodyPr>
          <a:lstStyle/>
          <a:p>
            <a:pPr>
              <a:defRPr/>
            </a:pPr>
            <a:r>
              <a:rPr lang="en-US" dirty="0" smtClean="0"/>
              <a:t>F-Scale Converted to EF-Scale </a:t>
            </a:r>
            <a:br>
              <a:rPr lang="en-US" dirty="0" smtClean="0"/>
            </a:br>
            <a:endParaRPr lang="en-US"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mtClean="0"/>
              <a:t/>
            </a:r>
            <a:br>
              <a:rPr lang="en-US" smtClean="0"/>
            </a:br>
            <a:r>
              <a:rPr lang="en-US" smtClean="0"/>
              <a:t>Perspective</a:t>
            </a:r>
            <a:endParaRPr lang="en-US" dirty="0"/>
          </a:p>
        </p:txBody>
      </p:sp>
      <p:sp>
        <p:nvSpPr>
          <p:cNvPr id="5" name="Content Placeholder 4"/>
          <p:cNvSpPr>
            <a:spLocks noGrp="1"/>
          </p:cNvSpPr>
          <p:nvPr>
            <p:ph idx="1"/>
          </p:nvPr>
        </p:nvSpPr>
        <p:spPr/>
        <p:txBody>
          <a:bodyPr>
            <a:normAutofit fontScale="70000" lnSpcReduction="20000"/>
          </a:bodyPr>
          <a:lstStyle/>
          <a:p>
            <a:pPr>
              <a:defRPr/>
            </a:pPr>
            <a:r>
              <a:rPr lang="en-US" dirty="0" smtClean="0"/>
              <a:t>Only 2% of U.S. tornadoes reach “violent” intensity, yet those few result in 70% of all tornado deaths. </a:t>
            </a:r>
          </a:p>
          <a:p>
            <a:pPr>
              <a:defRPr/>
            </a:pPr>
            <a:r>
              <a:rPr lang="en-US" dirty="0" smtClean="0"/>
              <a:t>Their winds exceed 200 mph and they can stay on the ground for an hour or more.</a:t>
            </a:r>
          </a:p>
          <a:p>
            <a:pPr>
              <a:defRPr/>
            </a:pPr>
            <a:r>
              <a:rPr lang="en-US" dirty="0" smtClean="0"/>
              <a:t>The strongest tornado wind speeds are estimated to be in the 260-318 mph class. </a:t>
            </a:r>
          </a:p>
          <a:p>
            <a:pPr>
              <a:defRPr/>
            </a:pPr>
            <a:r>
              <a:rPr lang="en-US" dirty="0" smtClean="0"/>
              <a:t>This corresponds to a ranking of F5, the highest on the Fujita tornado scale. </a:t>
            </a:r>
          </a:p>
          <a:p>
            <a:pPr lvl="1">
              <a:defRPr/>
            </a:pPr>
            <a:r>
              <a:rPr lang="en-US" dirty="0" smtClean="0"/>
              <a:t>During the last decade, less than a dozen twisters were estimated to reach this kinetic milestone.</a:t>
            </a:r>
          </a:p>
          <a:p>
            <a:pPr lvl="1">
              <a:defRPr/>
            </a:pPr>
            <a:r>
              <a:rPr lang="en-US" dirty="0" smtClean="0"/>
              <a:t>Moore 1999 and 2013 were among </a:t>
            </a:r>
            <a:r>
              <a:rPr lang="en-US" dirty="0" smtClean="0"/>
              <a:t>the most violent of them all.</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62000" y="228600"/>
            <a:ext cx="7772400" cy="1143000"/>
          </a:xfrm>
        </p:spPr>
        <p:txBody>
          <a:bodyPr/>
          <a:lstStyle/>
          <a:p>
            <a:r>
              <a:rPr lang="en-US"/>
              <a:t>Tornado Deaths by Category</a:t>
            </a:r>
          </a:p>
        </p:txBody>
      </p:sp>
      <p:pic>
        <p:nvPicPr>
          <p:cNvPr id="399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91515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81260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304800" y="228600"/>
            <a:ext cx="7772400" cy="1143000"/>
          </a:xfrm>
        </p:spPr>
        <p:txBody>
          <a:bodyPr>
            <a:normAutofit fontScale="90000"/>
          </a:bodyPr>
          <a:lstStyle/>
          <a:p>
            <a:r>
              <a:rPr lang="en-US"/>
              <a:t>Tornado Occurrence by Category</a:t>
            </a:r>
          </a:p>
        </p:txBody>
      </p:sp>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12900"/>
            <a:ext cx="693420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160246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Path of the Moore </a:t>
            </a:r>
            <a:r>
              <a:rPr lang="en-US" dirty="0" smtClean="0"/>
              <a:t>Tornado 1999</a:t>
            </a:r>
            <a:br>
              <a:rPr lang="en-US" dirty="0" smtClean="0"/>
            </a:br>
            <a:r>
              <a:rPr lang="en-US" dirty="0" smtClean="0"/>
              <a:t>F5</a:t>
            </a:r>
            <a:endParaRPr lang="en-US" dirty="0"/>
          </a:p>
        </p:txBody>
      </p:sp>
      <p:pic>
        <p:nvPicPr>
          <p:cNvPr id="5" name="Content Placeholder 4" descr="Screen Shot 2014-01-26 at 20.43.23 PM.jpg"/>
          <p:cNvPicPr>
            <a:picLocks noGrp="1" noChangeAspect="1"/>
          </p:cNvPicPr>
          <p:nvPr>
            <p:ph idx="1"/>
          </p:nvPr>
        </p:nvPicPr>
        <p:blipFill>
          <a:blip r:embed="rId3">
            <a:extLst>
              <a:ext uri="{28A0092B-C50C-407E-A947-70E740481C1C}">
                <a14:useLocalDpi xmlns:a14="http://schemas.microsoft.com/office/drawing/2010/main" val="0"/>
              </a:ext>
            </a:extLst>
          </a:blip>
          <a:srcRect t="31114" b="31114"/>
          <a:stretch>
            <a:fillRect/>
          </a:stretch>
        </p:blipFill>
        <p:spPr>
          <a:xfrm>
            <a:off x="304800" y="2057400"/>
            <a:ext cx="8229600" cy="3962400"/>
          </a:xfrm>
        </p:spPr>
      </p:pic>
    </p:spTree>
    <p:extLst>
      <p:ext uri="{BB962C8B-B14F-4D97-AF65-F5344CB8AC3E}">
        <p14:creationId xmlns:p14="http://schemas.microsoft.com/office/powerpoint/2010/main" val="30530253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Path of the Moore </a:t>
            </a:r>
            <a:r>
              <a:rPr lang="en-US" dirty="0" smtClean="0"/>
              <a:t>Tornado 1999</a:t>
            </a:r>
            <a:endParaRPr lang="en-US" dirty="0"/>
          </a:p>
        </p:txBody>
      </p:sp>
      <p:pic>
        <p:nvPicPr>
          <p:cNvPr id="31746" name="Content Placeholder 3" descr="otbrkmap.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9988" y="1755775"/>
            <a:ext cx="6521450" cy="4997450"/>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Moore Tornado 1999</a:t>
            </a:r>
            <a:endParaRPr lang="en-US" dirty="0"/>
          </a:p>
        </p:txBody>
      </p:sp>
      <p:sp>
        <p:nvSpPr>
          <p:cNvPr id="3" name="Content Placeholder 2"/>
          <p:cNvSpPr>
            <a:spLocks noGrp="1"/>
          </p:cNvSpPr>
          <p:nvPr>
            <p:ph idx="1"/>
          </p:nvPr>
        </p:nvSpPr>
        <p:spPr/>
        <p:txBody>
          <a:bodyPr/>
          <a:lstStyle/>
          <a:p>
            <a:r>
              <a:rPr lang="en-US" dirty="0" smtClean="0"/>
              <a:t>F5 Tornado</a:t>
            </a:r>
          </a:p>
          <a:p>
            <a:r>
              <a:rPr lang="en-US" dirty="0" smtClean="0"/>
              <a:t>Estimated Damages $1 Billion US</a:t>
            </a:r>
          </a:p>
          <a:p>
            <a:r>
              <a:rPr lang="en-US" dirty="0" smtClean="0"/>
              <a:t>Time: 1 hour 25 minutes</a:t>
            </a:r>
          </a:p>
          <a:p>
            <a:r>
              <a:rPr lang="en-US" dirty="0" smtClean="0"/>
              <a:t>36 Deaths</a:t>
            </a:r>
          </a:p>
          <a:p>
            <a:r>
              <a:rPr lang="en-US" dirty="0" smtClean="0"/>
              <a:t>583 Injuries</a:t>
            </a:r>
            <a:endParaRPr lang="en-US" dirty="0"/>
          </a:p>
        </p:txBody>
      </p:sp>
    </p:spTree>
    <p:extLst>
      <p:ext uri="{BB962C8B-B14F-4D97-AF65-F5344CB8AC3E}">
        <p14:creationId xmlns:p14="http://schemas.microsoft.com/office/powerpoint/2010/main" val="29706827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8001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527602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fontScale="90000"/>
          </a:bodyPr>
          <a:lstStyle/>
          <a:p>
            <a:pPr eaLnBrk="1" hangingPunct="1">
              <a:defRPr/>
            </a:pPr>
            <a:r>
              <a:rPr lang="en-US" sz="4300" dirty="0" smtClean="0">
                <a:effectLst>
                  <a:outerShdw blurRad="38100" dist="38100" dir="2700000" algn="tl">
                    <a:srgbClr val="0064E2"/>
                  </a:outerShdw>
                </a:effectLst>
                <a:latin typeface="Corbel" charset="0"/>
                <a:ea typeface="ＭＳ Ｐゴシック" charset="0"/>
                <a:cs typeface="ＭＳ Ｐゴシック" charset="0"/>
              </a:rPr>
              <a:t>Magnitude</a:t>
            </a:r>
            <a:br>
              <a:rPr lang="en-US" sz="4300" dirty="0" smtClean="0">
                <a:effectLst>
                  <a:outerShdw blurRad="38100" dist="38100" dir="2700000" algn="tl">
                    <a:srgbClr val="0064E2"/>
                  </a:outerShdw>
                </a:effectLst>
                <a:latin typeface="Corbel" charset="0"/>
                <a:ea typeface="ＭＳ Ｐゴシック" charset="0"/>
                <a:cs typeface="ＭＳ Ｐゴシック" charset="0"/>
              </a:rPr>
            </a:br>
            <a:r>
              <a:rPr lang="en-US" sz="4300" dirty="0" smtClean="0">
                <a:effectLst>
                  <a:outerShdw blurRad="38100" dist="38100" dir="2700000" algn="tl">
                    <a:srgbClr val="0064E2"/>
                  </a:outerShdw>
                </a:effectLst>
                <a:latin typeface="Corbel" charset="0"/>
                <a:ea typeface="ＭＳ Ｐゴシック" charset="0"/>
                <a:cs typeface="ＭＳ Ｐゴシック" charset="0"/>
              </a:rPr>
              <a:t>Moore</a:t>
            </a:r>
            <a:r>
              <a:rPr lang="en-US" sz="4300" dirty="0">
                <a:effectLst>
                  <a:outerShdw blurRad="38100" dist="38100" dir="2700000" algn="tl">
                    <a:srgbClr val="0064E2"/>
                  </a:outerShdw>
                </a:effectLst>
                <a:latin typeface="Corbel" charset="0"/>
                <a:ea typeface="ＭＳ Ｐゴシック" charset="0"/>
                <a:cs typeface="ＭＳ Ｐゴシック" charset="0"/>
              </a:rPr>
              <a:t>, 1999 F5 Tornado</a:t>
            </a:r>
          </a:p>
        </p:txBody>
      </p:sp>
      <p:graphicFrame>
        <p:nvGraphicFramePr>
          <p:cNvPr id="4" name="Table 3"/>
          <p:cNvGraphicFramePr>
            <a:graphicFrameLocks noGrp="1"/>
          </p:cNvGraphicFramePr>
          <p:nvPr/>
        </p:nvGraphicFramePr>
        <p:xfrm>
          <a:off x="1639888" y="1706563"/>
          <a:ext cx="6096000" cy="4354514"/>
        </p:xfrm>
        <a:graphic>
          <a:graphicData uri="http://schemas.openxmlformats.org/drawingml/2006/table">
            <a:tbl>
              <a:tblPr/>
              <a:tblGrid>
                <a:gridCol w="3048000"/>
                <a:gridCol w="3048000"/>
              </a:tblGrid>
              <a:tr h="37144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rbel" charset="0"/>
                          <a:ea typeface="ＭＳ Ｐゴシック" charset="0"/>
                          <a:cs typeface="ＭＳ Ｐゴシック" charset="0"/>
                        </a:rPr>
                        <a:t>Facts about the storm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Time on the ground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Over three hours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Length of track</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Over 80 miles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Track width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¼ to 1 mile wide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Lives lost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44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Injured (treated)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795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Homes Destroyed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2,076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Homes Damaged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6,550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Apartment Units destroyed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473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r h="371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Businesses Destroyed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85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CC"/>
                    </a:solidFill>
                  </a:tcPr>
                </a:tc>
              </a:tr>
              <a:tr h="640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Schools and Churches Destroyed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rbel" charset="0"/>
                          <a:ea typeface="ＭＳ Ｐゴシック" charset="0"/>
                          <a:cs typeface="ＭＳ Ｐゴシック" charset="0"/>
                        </a:rPr>
                        <a:t>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E7"/>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hangingPunct="1">
              <a:defRPr/>
            </a:pPr>
            <a:r>
              <a:rPr lang="en-US">
                <a:effectLst>
                  <a:outerShdw blurRad="38100" dist="38100" dir="2700000" algn="tl">
                    <a:srgbClr val="0064E2"/>
                  </a:outerShdw>
                </a:effectLst>
                <a:latin typeface="Corbel" charset="0"/>
                <a:ea typeface="ＭＳ Ｐゴシック" charset="0"/>
                <a:cs typeface="ＭＳ Ｐゴシック" charset="0"/>
              </a:rPr>
              <a:t>The </a:t>
            </a:r>
            <a:r>
              <a:rPr lang="ja-JP" altLang="en-US">
                <a:effectLst>
                  <a:outerShdw blurRad="38100" dist="38100" dir="2700000" algn="tl">
                    <a:srgbClr val="0064E2"/>
                  </a:outerShdw>
                </a:effectLst>
                <a:latin typeface="Corbel" charset="0"/>
                <a:ea typeface="ＭＳ Ｐゴシック" charset="0"/>
                <a:cs typeface="ＭＳ Ｐゴシック" charset="0"/>
              </a:rPr>
              <a:t>‘</a:t>
            </a:r>
            <a:r>
              <a:rPr lang="en-US">
                <a:effectLst>
                  <a:outerShdw blurRad="38100" dist="38100" dir="2700000" algn="tl">
                    <a:srgbClr val="0064E2"/>
                  </a:outerShdw>
                </a:effectLst>
                <a:latin typeface="Corbel" charset="0"/>
                <a:ea typeface="ＭＳ Ｐゴシック" charset="0"/>
                <a:cs typeface="ＭＳ Ｐゴシック" charset="0"/>
              </a:rPr>
              <a:t>Battlespace</a:t>
            </a:r>
            <a:r>
              <a:rPr lang="ja-JP" altLang="en-US">
                <a:effectLst>
                  <a:outerShdw blurRad="38100" dist="38100" dir="2700000" algn="tl">
                    <a:srgbClr val="0064E2"/>
                  </a:outerShdw>
                </a:effectLst>
                <a:latin typeface="Corbel" charset="0"/>
                <a:ea typeface="ＭＳ Ｐゴシック" charset="0"/>
                <a:cs typeface="ＭＳ Ｐゴシック" charset="0"/>
              </a:rPr>
              <a:t>’</a:t>
            </a:r>
            <a:endParaRPr lang="en-US">
              <a:effectLst>
                <a:outerShdw blurRad="38100" dist="38100" dir="2700000" algn="tl">
                  <a:srgbClr val="0064E2"/>
                </a:outerShdw>
              </a:effectLst>
              <a:latin typeface="Corbel" charset="0"/>
              <a:ea typeface="ＭＳ Ｐゴシック" charset="0"/>
              <a:cs typeface="ＭＳ Ｐゴシック" charset="0"/>
            </a:endParaRPr>
          </a:p>
        </p:txBody>
      </p:sp>
      <p:pic>
        <p:nvPicPr>
          <p:cNvPr id="17410" name="Picture 2" descr="Tornado Alley Map.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801813"/>
            <a:ext cx="68167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defRPr/>
            </a:pPr>
            <a:r>
              <a:rPr lang="en-US" smtClean="0"/>
              <a:t>DEATHS</a:t>
            </a:r>
            <a:endParaRPr lang="en-US"/>
          </a:p>
        </p:txBody>
      </p:sp>
      <p:sp>
        <p:nvSpPr>
          <p:cNvPr id="78851" name="Rectangle 3"/>
          <p:cNvSpPr>
            <a:spLocks noGrp="1" noChangeArrowheads="1"/>
          </p:cNvSpPr>
          <p:nvPr>
            <p:ph idx="1"/>
          </p:nvPr>
        </p:nvSpPr>
        <p:spPr/>
        <p:txBody>
          <a:bodyPr/>
          <a:lstStyle/>
          <a:p>
            <a:pPr>
              <a:defRPr/>
            </a:pPr>
            <a:r>
              <a:rPr lang="en-US" dirty="0" smtClean="0"/>
              <a:t>45 persons died</a:t>
            </a:r>
          </a:p>
          <a:p>
            <a:pPr lvl="1">
              <a:defRPr/>
            </a:pPr>
            <a:r>
              <a:rPr lang="en-US" dirty="0" smtClean="0"/>
              <a:t>3 cardiac deaths (not injured)</a:t>
            </a:r>
          </a:p>
          <a:p>
            <a:pPr lvl="1">
              <a:defRPr/>
            </a:pPr>
            <a:r>
              <a:rPr lang="en-US" dirty="0" smtClean="0"/>
              <a:t>1 preparing for the tornado</a:t>
            </a:r>
          </a:p>
          <a:p>
            <a:pPr lvl="2">
              <a:defRPr/>
            </a:pPr>
            <a:r>
              <a:rPr lang="en-US" dirty="0" smtClean="0"/>
              <a:t>Disabled and dropped while being carried to shelter</a:t>
            </a:r>
          </a:p>
          <a:p>
            <a:pPr lvl="1">
              <a:defRPr/>
            </a:pPr>
            <a:r>
              <a:rPr lang="en-US" dirty="0" smtClean="0"/>
              <a:t>1 after the tornado</a:t>
            </a:r>
          </a:p>
          <a:p>
            <a:pPr lvl="2">
              <a:defRPr/>
            </a:pPr>
            <a:r>
              <a:rPr lang="en-US" dirty="0" smtClean="0"/>
              <a:t>Did not evacuate, gas leak, lit candles.</a:t>
            </a:r>
          </a:p>
          <a:p>
            <a:pPr lvl="1">
              <a:defRPr/>
            </a:pPr>
            <a:r>
              <a:rPr lang="en-US" dirty="0" smtClean="0"/>
              <a:t>40 directly from tornado</a:t>
            </a:r>
          </a:p>
          <a:p>
            <a:pPr>
              <a:defRPr/>
            </a:pPr>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p:txBody>
          <a:bodyPr/>
          <a:lstStyle/>
          <a:p>
            <a:pPr>
              <a:defRPr/>
            </a:pPr>
            <a:r>
              <a:rPr lang="en-US"/>
              <a:t>INJURIES</a:t>
            </a:r>
          </a:p>
        </p:txBody>
      </p:sp>
      <p:sp>
        <p:nvSpPr>
          <p:cNvPr id="80899" name="Rectangle 1027"/>
          <p:cNvSpPr>
            <a:spLocks noGrp="1" noChangeArrowheads="1"/>
          </p:cNvSpPr>
          <p:nvPr>
            <p:ph idx="1"/>
          </p:nvPr>
        </p:nvSpPr>
        <p:spPr>
          <a:effectLst>
            <a:outerShdw blurRad="63500" dist="46662" dir="2115817" algn="ctr" rotWithShape="0">
              <a:schemeClr val="bg2">
                <a:alpha val="74998"/>
              </a:schemeClr>
            </a:outerShdw>
          </a:effectLst>
        </p:spPr>
        <p:txBody>
          <a:bodyPr/>
          <a:lstStyle/>
          <a:p>
            <a:pPr>
              <a:defRPr/>
            </a:pPr>
            <a:r>
              <a:rPr lang="en-US" sz="3600" dirty="0">
                <a:latin typeface="Arial" charset="0"/>
              </a:rPr>
              <a:t>577 injured persons</a:t>
            </a:r>
          </a:p>
          <a:p>
            <a:pPr lvl="1">
              <a:defRPr/>
            </a:pPr>
            <a:r>
              <a:rPr lang="en-US" sz="3600" dirty="0">
                <a:latin typeface="Arial" charset="0"/>
              </a:rPr>
              <a:t>26 preparing for the </a:t>
            </a:r>
            <a:r>
              <a:rPr lang="en-US" sz="3600" dirty="0" smtClean="0">
                <a:latin typeface="Arial" charset="0"/>
              </a:rPr>
              <a:t>tornado</a:t>
            </a:r>
          </a:p>
          <a:p>
            <a:pPr lvl="2">
              <a:defRPr/>
            </a:pPr>
            <a:r>
              <a:rPr lang="en-US" sz="3200" dirty="0" smtClean="0">
                <a:latin typeface="Arial" charset="0"/>
              </a:rPr>
              <a:t>Often running for shelter</a:t>
            </a:r>
            <a:endParaRPr lang="en-US" sz="3200" dirty="0">
              <a:latin typeface="Arial" charset="0"/>
            </a:endParaRPr>
          </a:p>
          <a:p>
            <a:pPr lvl="1">
              <a:defRPr/>
            </a:pPr>
            <a:r>
              <a:rPr lang="en-US" sz="3600" dirty="0">
                <a:latin typeface="Arial" charset="0"/>
              </a:rPr>
              <a:t>39 after the </a:t>
            </a:r>
            <a:r>
              <a:rPr lang="en-US" sz="3600" dirty="0" smtClean="0">
                <a:latin typeface="Arial" charset="0"/>
              </a:rPr>
              <a:t>tornado</a:t>
            </a:r>
          </a:p>
          <a:p>
            <a:pPr lvl="2">
              <a:defRPr/>
            </a:pPr>
            <a:r>
              <a:rPr lang="en-US" sz="3200" dirty="0" smtClean="0">
                <a:latin typeface="Arial" charset="0"/>
              </a:rPr>
              <a:t>Mostly </a:t>
            </a:r>
            <a:r>
              <a:rPr lang="en-US" sz="3200" dirty="0" err="1" smtClean="0">
                <a:latin typeface="Arial" charset="0"/>
              </a:rPr>
              <a:t>clean-up</a:t>
            </a:r>
            <a:r>
              <a:rPr lang="en-US" sz="3200" dirty="0" smtClean="0">
                <a:latin typeface="Arial" charset="0"/>
              </a:rPr>
              <a:t> injuries</a:t>
            </a:r>
            <a:endParaRPr lang="en-US" sz="3200" dirty="0">
              <a:latin typeface="Arial" charset="0"/>
            </a:endParaRPr>
          </a:p>
          <a:p>
            <a:pPr lvl="1">
              <a:defRPr/>
            </a:pPr>
            <a:r>
              <a:rPr lang="en-US" sz="3600" dirty="0">
                <a:latin typeface="Arial" charset="0"/>
              </a:rPr>
              <a:t>512 directly from tornado</a:t>
            </a:r>
          </a:p>
          <a:p>
            <a:pPr>
              <a:buFont typeface="Wingdings" charset="0"/>
              <a:buNone/>
              <a:defRPr/>
            </a:pPr>
            <a:endParaRPr lang="en-US" sz="3600" dirty="0">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Path of the Moore </a:t>
            </a:r>
            <a:r>
              <a:rPr lang="en-US" dirty="0" smtClean="0"/>
              <a:t>Tornado 2003</a:t>
            </a:r>
            <a:br>
              <a:rPr lang="en-US" dirty="0" smtClean="0"/>
            </a:br>
            <a:r>
              <a:rPr lang="en-US" dirty="0" smtClean="0"/>
              <a:t>F4</a:t>
            </a:r>
            <a:endParaRPr lang="en-US" dirty="0"/>
          </a:p>
        </p:txBody>
      </p:sp>
      <p:pic>
        <p:nvPicPr>
          <p:cNvPr id="4" name="Content Placeholder 3" descr="Screen Shot 2014-01-26 at 20.43.45 PM.jpg"/>
          <p:cNvPicPr>
            <a:picLocks noGrp="1" noChangeAspect="1"/>
          </p:cNvPicPr>
          <p:nvPr>
            <p:ph idx="1"/>
          </p:nvPr>
        </p:nvPicPr>
        <p:blipFill>
          <a:blip r:embed="rId3">
            <a:extLst>
              <a:ext uri="{28A0092B-C50C-407E-A947-70E740481C1C}">
                <a14:useLocalDpi xmlns:a14="http://schemas.microsoft.com/office/drawing/2010/main" val="0"/>
              </a:ext>
            </a:extLst>
          </a:blip>
          <a:srcRect t="30599" b="30599"/>
          <a:stretch>
            <a:fillRect/>
          </a:stretch>
        </p:blipFill>
        <p:spPr/>
      </p:pic>
    </p:spTree>
    <p:extLst>
      <p:ext uri="{BB962C8B-B14F-4D97-AF65-F5344CB8AC3E}">
        <p14:creationId xmlns:p14="http://schemas.microsoft.com/office/powerpoint/2010/main" val="39467797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Moore Tornado 2003</a:t>
            </a:r>
            <a:endParaRPr lang="en-US" dirty="0"/>
          </a:p>
        </p:txBody>
      </p:sp>
      <p:sp>
        <p:nvSpPr>
          <p:cNvPr id="3" name="Content Placeholder 2"/>
          <p:cNvSpPr>
            <a:spLocks noGrp="1"/>
          </p:cNvSpPr>
          <p:nvPr>
            <p:ph idx="1"/>
          </p:nvPr>
        </p:nvSpPr>
        <p:spPr/>
        <p:txBody>
          <a:bodyPr/>
          <a:lstStyle/>
          <a:p>
            <a:r>
              <a:rPr lang="en-US" dirty="0" smtClean="0"/>
              <a:t>F4 Tornado</a:t>
            </a:r>
          </a:p>
          <a:p>
            <a:r>
              <a:rPr lang="en-US" dirty="0" smtClean="0"/>
              <a:t>Estimated Damages $160 Million US</a:t>
            </a:r>
          </a:p>
          <a:p>
            <a:r>
              <a:rPr lang="en-US" dirty="0" smtClean="0"/>
              <a:t>0 Deaths</a:t>
            </a:r>
          </a:p>
          <a:p>
            <a:r>
              <a:rPr lang="en-US" dirty="0" smtClean="0"/>
              <a:t>89 Injuries</a:t>
            </a:r>
            <a:endParaRPr lang="en-US" dirty="0"/>
          </a:p>
        </p:txBody>
      </p:sp>
    </p:spTree>
    <p:extLst>
      <p:ext uri="{BB962C8B-B14F-4D97-AF65-F5344CB8AC3E}">
        <p14:creationId xmlns:p14="http://schemas.microsoft.com/office/powerpoint/2010/main" val="37159412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Path of the Moore </a:t>
            </a:r>
            <a:r>
              <a:rPr lang="en-US" dirty="0" smtClean="0"/>
              <a:t>Tornado 2013</a:t>
            </a:r>
            <a:br>
              <a:rPr lang="en-US" dirty="0" smtClean="0"/>
            </a:br>
            <a:r>
              <a:rPr lang="en-US" dirty="0" smtClean="0"/>
              <a:t>F5</a:t>
            </a:r>
            <a:endParaRPr lang="en-US" dirty="0"/>
          </a:p>
        </p:txBody>
      </p:sp>
      <p:pic>
        <p:nvPicPr>
          <p:cNvPr id="9" name="Content Placeholder 8" descr="Screen Shot 2014-01-26 at 20.44.10 PM.jpg"/>
          <p:cNvPicPr>
            <a:picLocks noGrp="1" noChangeAspect="1"/>
          </p:cNvPicPr>
          <p:nvPr>
            <p:ph idx="1"/>
          </p:nvPr>
        </p:nvPicPr>
        <p:blipFill>
          <a:blip r:embed="rId3">
            <a:extLst>
              <a:ext uri="{28A0092B-C50C-407E-A947-70E740481C1C}">
                <a14:useLocalDpi xmlns:a14="http://schemas.microsoft.com/office/drawing/2010/main" val="0"/>
              </a:ext>
            </a:extLst>
          </a:blip>
          <a:srcRect t="31044" b="31044"/>
          <a:stretch>
            <a:fillRect/>
          </a:stretch>
        </p:blipFill>
        <p:spPr/>
      </p:pic>
    </p:spTree>
    <p:extLst>
      <p:ext uri="{BB962C8B-B14F-4D97-AF65-F5344CB8AC3E}">
        <p14:creationId xmlns:p14="http://schemas.microsoft.com/office/powerpoint/2010/main" val="175238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Moore Tornado 2013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F5 Tornado</a:t>
            </a:r>
          </a:p>
          <a:p>
            <a:r>
              <a:rPr lang="en-US" dirty="0" smtClean="0"/>
              <a:t>Estimated Damages $3 Billion US</a:t>
            </a:r>
          </a:p>
          <a:p>
            <a:r>
              <a:rPr lang="en-US" dirty="0" smtClean="0"/>
              <a:t>Time: 50minutes</a:t>
            </a:r>
          </a:p>
          <a:p>
            <a:r>
              <a:rPr lang="en-US" dirty="0" smtClean="0"/>
              <a:t>24 Deaths</a:t>
            </a:r>
          </a:p>
          <a:p>
            <a:r>
              <a:rPr lang="en-US" dirty="0" smtClean="0"/>
              <a:t>237 Injuries</a:t>
            </a:r>
          </a:p>
          <a:p>
            <a:r>
              <a:rPr lang="en-US" dirty="0" smtClean="0"/>
              <a:t>16 minutes warning time</a:t>
            </a:r>
            <a:endParaRPr lang="en-US" dirty="0"/>
          </a:p>
        </p:txBody>
      </p:sp>
    </p:spTree>
    <p:extLst>
      <p:ext uri="{BB962C8B-B14F-4D97-AF65-F5344CB8AC3E}">
        <p14:creationId xmlns:p14="http://schemas.microsoft.com/office/powerpoint/2010/main" val="37159412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Path of the Moore </a:t>
            </a:r>
            <a:r>
              <a:rPr lang="en-US" dirty="0" smtClean="0"/>
              <a:t>Tornado 2013</a:t>
            </a:r>
            <a:br>
              <a:rPr lang="en-US" dirty="0" smtClean="0"/>
            </a:br>
            <a:r>
              <a:rPr lang="en-US" dirty="0" smtClean="0"/>
              <a:t>F5</a:t>
            </a:r>
            <a:endParaRPr lang="en-US" dirty="0"/>
          </a:p>
        </p:txBody>
      </p:sp>
      <p:pic>
        <p:nvPicPr>
          <p:cNvPr id="7" name="Content Placeholder 6" descr="Screen Shot 2014-01-26 at 20.47.04 PM.jpg"/>
          <p:cNvPicPr>
            <a:picLocks noGrp="1" noChangeAspect="1"/>
          </p:cNvPicPr>
          <p:nvPr>
            <p:ph idx="1"/>
          </p:nvPr>
        </p:nvPicPr>
        <p:blipFill>
          <a:blip r:embed="rId3">
            <a:extLst>
              <a:ext uri="{28A0092B-C50C-407E-A947-70E740481C1C}">
                <a14:useLocalDpi xmlns:a14="http://schemas.microsoft.com/office/drawing/2010/main" val="0"/>
              </a:ext>
            </a:extLst>
          </a:blip>
          <a:srcRect t="20849" b="20849"/>
          <a:stretch>
            <a:fillRect/>
          </a:stretch>
        </p:blipFill>
        <p:spPr/>
      </p:pic>
    </p:spTree>
    <p:extLst>
      <p:ext uri="{BB962C8B-B14F-4D97-AF65-F5344CB8AC3E}">
        <p14:creationId xmlns:p14="http://schemas.microsoft.com/office/powerpoint/2010/main" val="22633844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a:effectLst>
                  <a:outerShdw blurRad="38100" dist="38100" dir="2700000" algn="tl">
                    <a:srgbClr val="0064E2"/>
                  </a:outerShdw>
                </a:effectLst>
                <a:latin typeface="Corbel" charset="0"/>
                <a:ea typeface="ＭＳ Ｐゴシック" charset="0"/>
                <a:cs typeface="ＭＳ Ｐゴシック" charset="0"/>
              </a:rPr>
              <a:t>Mechanism of Injury 1</a:t>
            </a:r>
          </a:p>
        </p:txBody>
      </p:sp>
      <p:sp>
        <p:nvSpPr>
          <p:cNvPr id="5" name="Content Placeholder 4"/>
          <p:cNvSpPr>
            <a:spLocks noGrp="1"/>
          </p:cNvSpPr>
          <p:nvPr>
            <p:ph sz="half" idx="2"/>
          </p:nvPr>
        </p:nvSpPr>
        <p:spPr>
          <a:xfrm>
            <a:off x="4754563" y="2057400"/>
            <a:ext cx="3932237" cy="3979863"/>
          </a:xfrm>
        </p:spPr>
        <p:txBody>
          <a:bodyPr wrap="square" numCol="1" anchor="t" anchorCtr="0" compatLnSpc="1">
            <a:prstTxWarp prst="textNoShape">
              <a:avLst/>
            </a:prstTxWarp>
          </a:bodyPr>
          <a:lstStyle/>
          <a:p>
            <a:pPr eaLnBrk="1" hangingPunct="1">
              <a:lnSpc>
                <a:spcPct val="90000"/>
              </a:lnSpc>
              <a:defRPr/>
            </a:pPr>
            <a:r>
              <a:rPr lang="en-US">
                <a:effectLst>
                  <a:outerShdw blurRad="38100" dist="38100" dir="2700000" algn="tl">
                    <a:srgbClr val="0064E2"/>
                  </a:outerShdw>
                </a:effectLst>
                <a:latin typeface="Corbel" charset="0"/>
                <a:ea typeface="ＭＳ Ｐゴシック" charset="0"/>
                <a:cs typeface="ＭＳ Ｐゴシック" charset="0"/>
              </a:rPr>
              <a:t>Tornado, crossing through Moore, OK. The debris seen in the picture is being propelled at speeds over 300mph.</a:t>
            </a:r>
          </a:p>
          <a:p>
            <a:pPr eaLnBrk="1" hangingPunct="1">
              <a:lnSpc>
                <a:spcPct val="90000"/>
              </a:lnSpc>
              <a:defRPr/>
            </a:pPr>
            <a:endParaRPr lang="en-US">
              <a:effectLst>
                <a:outerShdw blurRad="38100" dist="38100" dir="2700000" algn="tl">
                  <a:srgbClr val="0064E2"/>
                </a:outerShdw>
              </a:effectLst>
              <a:latin typeface="Corbel" charset="0"/>
              <a:ea typeface="ＭＳ Ｐゴシック" charset="0"/>
              <a:cs typeface="ＭＳ Ｐゴシック" charset="0"/>
            </a:endParaRPr>
          </a:p>
          <a:p>
            <a:pPr eaLnBrk="1" hangingPunct="1">
              <a:lnSpc>
                <a:spcPct val="90000"/>
              </a:lnSpc>
              <a:defRPr/>
            </a:pPr>
            <a:r>
              <a:rPr lang="en-US">
                <a:effectLst>
                  <a:outerShdw blurRad="38100" dist="38100" dir="2700000" algn="tl">
                    <a:srgbClr val="0064E2"/>
                  </a:outerShdw>
                </a:effectLst>
                <a:latin typeface="Corbel" charset="0"/>
                <a:ea typeface="ＭＳ Ｐゴシック" charset="0"/>
                <a:cs typeface="ＭＳ Ｐゴシック" charset="0"/>
              </a:rPr>
              <a:t>The injurious effect of such debris can be likened unto that of artillery shell fragments.</a:t>
            </a:r>
          </a:p>
          <a:p>
            <a:pPr lvl="1" eaLnBrk="1" hangingPunct="1">
              <a:lnSpc>
                <a:spcPct val="90000"/>
              </a:lnSpc>
              <a:defRPr/>
            </a:pPr>
            <a:r>
              <a:rPr lang="en-US">
                <a:effectLst>
                  <a:outerShdw blurRad="38100" dist="38100" dir="2700000" algn="tl">
                    <a:srgbClr val="0064E2"/>
                  </a:outerShdw>
                </a:effectLst>
                <a:latin typeface="Corbel" charset="0"/>
                <a:ea typeface="ＭＳ Ｐゴシック" charset="0"/>
              </a:rPr>
              <a:t> Contrary to popular opinion, often more serious injuries result from being struck by these fragments than from being trapped beneath rubble</a:t>
            </a:r>
          </a:p>
        </p:txBody>
      </p:sp>
      <p:pic>
        <p:nvPicPr>
          <p:cNvPr id="3891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40000"/>
            <a:ext cx="429736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defRPr/>
            </a:pPr>
            <a:r>
              <a:rPr lang="en-US" smtClean="0"/>
              <a:t>Most Common Types of Injury</a:t>
            </a:r>
            <a:endParaRPr lang="en-US" dirty="0"/>
          </a:p>
        </p:txBody>
      </p:sp>
      <p:sp>
        <p:nvSpPr>
          <p:cNvPr id="45059" name="Rectangle 3"/>
          <p:cNvSpPr>
            <a:spLocks noGrp="1" noChangeArrowheads="1"/>
          </p:cNvSpPr>
          <p:nvPr>
            <p:ph idx="1"/>
          </p:nvPr>
        </p:nvSpPr>
        <p:spPr/>
        <p:txBody>
          <a:bodyPr/>
          <a:lstStyle/>
          <a:p>
            <a:pPr>
              <a:defRPr/>
            </a:pPr>
            <a:r>
              <a:rPr lang="en-US" dirty="0"/>
              <a:t>S</a:t>
            </a:r>
            <a:r>
              <a:rPr lang="en-US" dirty="0" smtClean="0"/>
              <a:t>oft tissue injuries </a:t>
            </a:r>
          </a:p>
          <a:p>
            <a:pPr lvl="1">
              <a:defRPr/>
            </a:pPr>
            <a:r>
              <a:rPr lang="en-US" dirty="0"/>
              <a:t>I</a:t>
            </a:r>
            <a:r>
              <a:rPr lang="en-US" dirty="0" smtClean="0"/>
              <a:t>ncludes lacerations, abrasions, and contusions of the soft tissues</a:t>
            </a:r>
          </a:p>
          <a:p>
            <a:pPr>
              <a:defRPr/>
            </a:pPr>
            <a:r>
              <a:rPr lang="en-US" dirty="0"/>
              <a:t>F</a:t>
            </a:r>
            <a:r>
              <a:rPr lang="en-US" dirty="0" smtClean="0"/>
              <a:t>ractures/dislocations</a:t>
            </a:r>
          </a:p>
          <a:p>
            <a:pPr>
              <a:defRPr/>
            </a:pPr>
            <a:r>
              <a:rPr lang="en-US" dirty="0"/>
              <a:t>B</a:t>
            </a:r>
            <a:r>
              <a:rPr lang="en-US" dirty="0" smtClean="0"/>
              <a:t>rain injuries</a:t>
            </a:r>
          </a:p>
          <a:p>
            <a:pPr>
              <a:defRPr/>
            </a:pPr>
            <a:r>
              <a:rPr lang="en-US" dirty="0"/>
              <a:t>F</a:t>
            </a:r>
            <a:r>
              <a:rPr lang="en-US" dirty="0" smtClean="0"/>
              <a:t>oreign bodies</a:t>
            </a:r>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defRPr/>
            </a:pPr>
            <a:r>
              <a:rPr lang="en-US" smtClean="0"/>
              <a:t>PROBABLE CAUSE OF DEATH</a:t>
            </a:r>
            <a:endParaRPr lang="en-US" dirty="0"/>
          </a:p>
        </p:txBody>
      </p:sp>
      <p:sp>
        <p:nvSpPr>
          <p:cNvPr id="45059" name="Rectangle 3"/>
          <p:cNvSpPr>
            <a:spLocks noGrp="1" noChangeArrowheads="1"/>
          </p:cNvSpPr>
          <p:nvPr>
            <p:ph idx="1"/>
          </p:nvPr>
        </p:nvSpPr>
        <p:spPr/>
        <p:txBody>
          <a:bodyPr/>
          <a:lstStyle/>
          <a:p>
            <a:pPr>
              <a:defRPr/>
            </a:pPr>
            <a:r>
              <a:rPr lang="en-US" dirty="0" smtClean="0"/>
              <a:t>Multiple injuries (50%)</a:t>
            </a:r>
          </a:p>
          <a:p>
            <a:pPr>
              <a:defRPr/>
            </a:pPr>
            <a:r>
              <a:rPr lang="en-US" dirty="0" smtClean="0"/>
              <a:t>Head injuries (23%</a:t>
            </a:r>
            <a:r>
              <a:rPr lang="en-US" dirty="0" smtClean="0"/>
              <a:t>)</a:t>
            </a:r>
          </a:p>
          <a:p>
            <a:pPr lvl="1">
              <a:defRPr/>
            </a:pPr>
            <a:r>
              <a:rPr lang="en-US" dirty="0" smtClean="0"/>
              <a:t>Do you recommend a helmet, doctor?</a:t>
            </a:r>
            <a:endParaRPr lang="en-US" dirty="0" smtClean="0"/>
          </a:p>
          <a:p>
            <a:pPr>
              <a:defRPr/>
            </a:pPr>
            <a:r>
              <a:rPr lang="en-US" dirty="0" smtClean="0"/>
              <a:t>Chest trauma (18%)</a:t>
            </a:r>
          </a:p>
          <a:p>
            <a:pPr>
              <a:defRPr/>
            </a:pPr>
            <a:r>
              <a:rPr lang="en-US" dirty="0" smtClean="0"/>
              <a:t>Traumatic asphyxia (10%)</a:t>
            </a:r>
            <a:endParaRPr lang="en-US"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hangingPunct="1">
              <a:defRPr/>
            </a:pPr>
            <a:r>
              <a:rPr lang="en-US" dirty="0">
                <a:effectLst>
                  <a:outerShdw blurRad="38100" dist="38100" dir="2700000" algn="tl">
                    <a:srgbClr val="0064E2"/>
                  </a:outerShdw>
                </a:effectLst>
                <a:latin typeface="Corbel" charset="0"/>
                <a:ea typeface="ＭＳ Ｐゴシック" charset="0"/>
                <a:cs typeface="ＭＳ Ｐゴシック" charset="0"/>
              </a:rPr>
              <a:t>The </a:t>
            </a:r>
            <a:r>
              <a:rPr lang="ja-JP" altLang="en-US" dirty="0">
                <a:effectLst>
                  <a:outerShdw blurRad="38100" dist="38100" dir="2700000" algn="tl">
                    <a:srgbClr val="0064E2"/>
                  </a:outerShdw>
                </a:effectLst>
                <a:latin typeface="Corbel" charset="0"/>
                <a:ea typeface="ＭＳ Ｐゴシック" charset="0"/>
                <a:cs typeface="ＭＳ Ｐゴシック" charset="0"/>
              </a:rPr>
              <a:t>‘</a:t>
            </a:r>
            <a:r>
              <a:rPr lang="en-US" dirty="0" err="1">
                <a:effectLst>
                  <a:outerShdw blurRad="38100" dist="38100" dir="2700000" algn="tl">
                    <a:srgbClr val="0064E2"/>
                  </a:outerShdw>
                </a:effectLst>
                <a:latin typeface="Corbel" charset="0"/>
                <a:ea typeface="ＭＳ Ｐゴシック" charset="0"/>
                <a:cs typeface="ＭＳ Ｐゴシック" charset="0"/>
              </a:rPr>
              <a:t>Battlespace</a:t>
            </a:r>
            <a:r>
              <a:rPr lang="ja-JP" altLang="en-US" dirty="0" smtClean="0">
                <a:effectLst>
                  <a:outerShdw blurRad="38100" dist="38100" dir="2700000" algn="tl">
                    <a:srgbClr val="0064E2"/>
                  </a:outerShdw>
                </a:effectLst>
                <a:latin typeface="Corbel" charset="0"/>
                <a:ea typeface="ＭＳ Ｐゴシック" charset="0"/>
                <a:cs typeface="ＭＳ Ｐゴシック" charset="0"/>
              </a:rPr>
              <a:t>’</a:t>
            </a:r>
            <a:r>
              <a:rPr lang="en-US" altLang="ja-JP" dirty="0" smtClean="0">
                <a:effectLst>
                  <a:outerShdw blurRad="38100" dist="38100" dir="2700000" algn="tl">
                    <a:srgbClr val="0064E2"/>
                  </a:outerShdw>
                </a:effectLst>
                <a:latin typeface="Corbel" charset="0"/>
                <a:ea typeface="ＭＳ Ｐゴシック" charset="0"/>
                <a:cs typeface="ＭＳ Ｐゴシック" charset="0"/>
              </a:rPr>
              <a:t>(mod 1)</a:t>
            </a:r>
            <a:endParaRPr lang="en-US" dirty="0">
              <a:effectLst>
                <a:outerShdw blurRad="38100" dist="38100" dir="2700000" algn="tl">
                  <a:srgbClr val="0064E2"/>
                </a:outerShdw>
              </a:effectLst>
              <a:latin typeface="Corbel" charset="0"/>
              <a:ea typeface="ＭＳ Ｐゴシック" charset="0"/>
              <a:cs typeface="ＭＳ Ｐゴシック" charset="0"/>
            </a:endParaRPr>
          </a:p>
        </p:txBody>
      </p:sp>
      <p:sp>
        <p:nvSpPr>
          <p:cNvPr id="7" name="Content Placeholder 6"/>
          <p:cNvSpPr>
            <a:spLocks noGrp="1"/>
          </p:cNvSpPr>
          <p:nvPr>
            <p:ph sz="half" idx="1"/>
          </p:nvPr>
        </p:nvSpPr>
        <p:spPr>
          <a:xfrm>
            <a:off x="228600" y="2057400"/>
            <a:ext cx="4160838" cy="4478338"/>
          </a:xfrm>
        </p:spPr>
        <p:txBody>
          <a:bodyPr/>
          <a:lstStyle/>
          <a:p>
            <a:pPr>
              <a:defRPr/>
            </a:pPr>
            <a:r>
              <a:rPr lang="en-US" dirty="0" smtClean="0"/>
              <a:t>Researcher Michael </a:t>
            </a:r>
            <a:r>
              <a:rPr lang="en-US" dirty="0" err="1"/>
              <a:t>Frates</a:t>
            </a:r>
            <a:r>
              <a:rPr lang="en-US" dirty="0"/>
              <a:t> </a:t>
            </a:r>
            <a:r>
              <a:rPr lang="en-US" dirty="0" smtClean="0"/>
              <a:t>identified </a:t>
            </a:r>
            <a:r>
              <a:rPr lang="en-US" dirty="0"/>
              <a:t>four areas with high twister activity. The busiest was "Dixie Alley".</a:t>
            </a:r>
          </a:p>
          <a:p>
            <a:pPr>
              <a:defRPr/>
            </a:pPr>
            <a:r>
              <a:rPr lang="en-US" dirty="0" smtClean="0"/>
              <a:t>Dixie </a:t>
            </a:r>
            <a:r>
              <a:rPr lang="en-US" dirty="0"/>
              <a:t>Alley has the highest frequency of long-track F3 to F5 </a:t>
            </a:r>
            <a:r>
              <a:rPr lang="en-US" dirty="0" smtClean="0"/>
              <a:t>tornadoes</a:t>
            </a:r>
          </a:p>
          <a:p>
            <a:pPr lvl="1">
              <a:defRPr/>
            </a:pPr>
            <a:r>
              <a:rPr lang="en-US" dirty="0" smtClean="0"/>
              <a:t>Note that he only looked at F3+</a:t>
            </a:r>
          </a:p>
          <a:p>
            <a:pPr>
              <a:defRPr/>
            </a:pPr>
            <a:r>
              <a:rPr lang="en-US" dirty="0" smtClean="0"/>
              <a:t>Dixie </a:t>
            </a:r>
            <a:r>
              <a:rPr lang="en-US" dirty="0"/>
              <a:t>Alley had a frequency value of 2.92, followed by Tornado Alley (2.59), Hoosier Alley (2.37) and Carolina Alley (2.00).</a:t>
            </a:r>
          </a:p>
          <a:p>
            <a:pPr>
              <a:defRPr/>
            </a:pPr>
            <a:endParaRPr lang="en-US" dirty="0"/>
          </a:p>
        </p:txBody>
      </p:sp>
      <p:sp>
        <p:nvSpPr>
          <p:cNvPr id="8" name="Content Placeholder 7"/>
          <p:cNvSpPr>
            <a:spLocks noGrp="1"/>
          </p:cNvSpPr>
          <p:nvPr>
            <p:ph sz="half" idx="2"/>
          </p:nvPr>
        </p:nvSpPr>
        <p:spPr>
          <a:xfrm>
            <a:off x="4754563" y="2057400"/>
            <a:ext cx="3932237" cy="3979863"/>
          </a:xfrm>
        </p:spPr>
        <p:txBody>
          <a:bodyPr/>
          <a:lstStyle/>
          <a:p>
            <a:pPr>
              <a:defRPr/>
            </a:pPr>
            <a:endParaRPr lang="en-US"/>
          </a:p>
        </p:txBody>
      </p:sp>
      <p:pic>
        <p:nvPicPr>
          <p:cNvPr id="18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9288" y="1976438"/>
            <a:ext cx="4424362"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a:defRPr/>
            </a:pPr>
            <a:r>
              <a:rPr lang="en-US" sz="4000"/>
              <a:t>SPECIFIC LOCATIONS OF 27 PERSONS WHO DIED</a:t>
            </a:r>
            <a:endParaRPr lang="en-US" sz="3600"/>
          </a:p>
        </p:txBody>
      </p:sp>
      <p:sp>
        <p:nvSpPr>
          <p:cNvPr id="40963" name="Rectangle 3"/>
          <p:cNvSpPr>
            <a:spLocks noGrp="1" noChangeArrowheads="1"/>
          </p:cNvSpPr>
          <p:nvPr>
            <p:ph idx="1"/>
          </p:nvPr>
        </p:nvSpPr>
        <p:spPr>
          <a:effectLst>
            <a:outerShdw blurRad="63500" dist="46662" dir="2115817" algn="ctr" rotWithShape="0">
              <a:schemeClr val="bg2">
                <a:alpha val="74998"/>
              </a:schemeClr>
            </a:outerShdw>
          </a:effectLst>
        </p:spPr>
        <p:txBody>
          <a:bodyPr>
            <a:normAutofit fontScale="92500" lnSpcReduction="20000"/>
          </a:bodyPr>
          <a:lstStyle/>
          <a:p>
            <a:pPr>
              <a:lnSpc>
                <a:spcPct val="90000"/>
              </a:lnSpc>
              <a:spcBef>
                <a:spcPct val="30000"/>
              </a:spcBef>
              <a:defRPr/>
            </a:pPr>
            <a:r>
              <a:rPr lang="en-US" dirty="0">
                <a:latin typeface="Arial" charset="0"/>
              </a:rPr>
              <a:t>19 (70%) not in recommended place</a:t>
            </a:r>
          </a:p>
          <a:p>
            <a:pPr lvl="1">
              <a:lnSpc>
                <a:spcPct val="90000"/>
              </a:lnSpc>
              <a:spcBef>
                <a:spcPct val="30000"/>
              </a:spcBef>
              <a:defRPr/>
            </a:pPr>
            <a:r>
              <a:rPr lang="en-US" dirty="0">
                <a:latin typeface="Arial" charset="0"/>
              </a:rPr>
              <a:t>8 mobile home</a:t>
            </a:r>
          </a:p>
          <a:p>
            <a:pPr lvl="1">
              <a:lnSpc>
                <a:spcPct val="90000"/>
              </a:lnSpc>
              <a:spcBef>
                <a:spcPct val="30000"/>
              </a:spcBef>
              <a:defRPr/>
            </a:pPr>
            <a:r>
              <a:rPr lang="en-US" dirty="0">
                <a:latin typeface="Arial" charset="0"/>
              </a:rPr>
              <a:t>7 outdoors (2 under overpass)</a:t>
            </a:r>
          </a:p>
          <a:p>
            <a:pPr lvl="1">
              <a:lnSpc>
                <a:spcPct val="90000"/>
              </a:lnSpc>
              <a:spcBef>
                <a:spcPct val="30000"/>
              </a:spcBef>
              <a:defRPr/>
            </a:pPr>
            <a:r>
              <a:rPr lang="en-US" dirty="0">
                <a:latin typeface="Arial" charset="0"/>
              </a:rPr>
              <a:t>1 upstairs apartment</a:t>
            </a:r>
          </a:p>
          <a:p>
            <a:pPr lvl="1">
              <a:lnSpc>
                <a:spcPct val="90000"/>
              </a:lnSpc>
              <a:spcBef>
                <a:spcPct val="30000"/>
              </a:spcBef>
              <a:defRPr/>
            </a:pPr>
            <a:r>
              <a:rPr lang="en-US" dirty="0">
                <a:latin typeface="Arial" charset="0"/>
              </a:rPr>
              <a:t>2 rooms with exterior walls</a:t>
            </a:r>
          </a:p>
          <a:p>
            <a:pPr lvl="1">
              <a:lnSpc>
                <a:spcPct val="90000"/>
              </a:lnSpc>
              <a:spcBef>
                <a:spcPct val="30000"/>
              </a:spcBef>
              <a:defRPr/>
            </a:pPr>
            <a:r>
              <a:rPr lang="en-US" dirty="0">
                <a:latin typeface="Arial" charset="0"/>
              </a:rPr>
              <a:t>1 motor </a:t>
            </a:r>
            <a:r>
              <a:rPr lang="en-US" dirty="0" smtClean="0">
                <a:latin typeface="Arial" charset="0"/>
              </a:rPr>
              <a:t>vehicle (under overpass)</a:t>
            </a:r>
            <a:endParaRPr lang="en-US" dirty="0">
              <a:latin typeface="Arial" charset="0"/>
            </a:endParaRPr>
          </a:p>
          <a:p>
            <a:pPr>
              <a:lnSpc>
                <a:spcPct val="90000"/>
              </a:lnSpc>
              <a:spcBef>
                <a:spcPct val="30000"/>
              </a:spcBef>
              <a:defRPr/>
            </a:pPr>
            <a:r>
              <a:rPr lang="en-US" dirty="0">
                <a:latin typeface="Arial" charset="0"/>
              </a:rPr>
              <a:t>8 (30%) in recommended place</a:t>
            </a:r>
          </a:p>
          <a:p>
            <a:pPr lvl="1">
              <a:lnSpc>
                <a:spcPct val="90000"/>
              </a:lnSpc>
              <a:spcBef>
                <a:spcPct val="30000"/>
              </a:spcBef>
              <a:defRPr/>
            </a:pPr>
            <a:r>
              <a:rPr lang="en-US" dirty="0">
                <a:latin typeface="Arial" charset="0"/>
              </a:rPr>
              <a:t>5 closet</a:t>
            </a:r>
          </a:p>
          <a:p>
            <a:pPr lvl="1">
              <a:lnSpc>
                <a:spcPct val="90000"/>
              </a:lnSpc>
              <a:spcBef>
                <a:spcPct val="30000"/>
              </a:spcBef>
              <a:defRPr/>
            </a:pPr>
            <a:r>
              <a:rPr lang="en-US" dirty="0">
                <a:latin typeface="Arial" charset="0"/>
              </a:rPr>
              <a:t>3 bathroom</a:t>
            </a:r>
            <a:endParaRPr lang="en-US" sz="2400" dirty="0">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Lessons Learned</a:t>
            </a:r>
            <a:endParaRPr lang="en-US" dirty="0"/>
          </a:p>
        </p:txBody>
      </p:sp>
      <p:sp>
        <p:nvSpPr>
          <p:cNvPr id="6" name="Content Placeholder 5"/>
          <p:cNvSpPr>
            <a:spLocks noGrp="1"/>
          </p:cNvSpPr>
          <p:nvPr>
            <p:ph idx="1"/>
          </p:nvPr>
        </p:nvSpPr>
        <p:spPr>
          <a:xfrm>
            <a:off x="457200" y="2057400"/>
            <a:ext cx="8229600" cy="4486275"/>
          </a:xfrm>
        </p:spPr>
        <p:txBody>
          <a:bodyPr>
            <a:normAutofit lnSpcReduction="10000"/>
          </a:bodyPr>
          <a:lstStyle/>
          <a:p>
            <a:pPr>
              <a:defRPr/>
            </a:pPr>
            <a:r>
              <a:rPr lang="en-US" dirty="0" smtClean="0"/>
              <a:t>When a large violent tornado intersects a metropolitan area, people will die!</a:t>
            </a:r>
          </a:p>
          <a:p>
            <a:pPr lvl="1">
              <a:defRPr/>
            </a:pPr>
            <a:r>
              <a:rPr lang="en-US" dirty="0" smtClean="0"/>
              <a:t>The </a:t>
            </a:r>
            <a:r>
              <a:rPr lang="en-US" dirty="0" smtClean="0"/>
              <a:t>1999 Moore </a:t>
            </a:r>
            <a:r>
              <a:rPr lang="en-US" dirty="0" smtClean="0"/>
              <a:t>tornado had PLENTY of advance warning.</a:t>
            </a:r>
          </a:p>
          <a:p>
            <a:pPr lvl="1">
              <a:defRPr/>
            </a:pPr>
            <a:r>
              <a:rPr lang="en-US" dirty="0" smtClean="0"/>
              <a:t>Some died even when they did the ‘right’ thing.</a:t>
            </a:r>
          </a:p>
          <a:p>
            <a:pPr>
              <a:defRPr/>
            </a:pPr>
            <a:r>
              <a:rPr lang="en-US" dirty="0" smtClean="0"/>
              <a:t>There is no guaranteed ‘safe place.’</a:t>
            </a:r>
          </a:p>
          <a:p>
            <a:pPr lvl="1">
              <a:defRPr/>
            </a:pPr>
            <a:r>
              <a:rPr lang="en-US" dirty="0" smtClean="0"/>
              <a:t>It’s a probability game… and the stakes are your life.</a:t>
            </a:r>
          </a:p>
          <a:p>
            <a:pPr lvl="1">
              <a:defRPr/>
            </a:pPr>
            <a:r>
              <a:rPr lang="en-US" dirty="0" smtClean="0"/>
              <a:t> </a:t>
            </a:r>
            <a:r>
              <a:rPr lang="en-US" dirty="0"/>
              <a:t>Evacuation is NOT an option.</a:t>
            </a:r>
          </a:p>
          <a:p>
            <a:pPr lvl="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Lessons Learned</a:t>
            </a:r>
            <a:endParaRPr lang="en-US" dirty="0"/>
          </a:p>
        </p:txBody>
      </p:sp>
      <p:sp>
        <p:nvSpPr>
          <p:cNvPr id="6" name="Content Placeholder 5"/>
          <p:cNvSpPr>
            <a:spLocks noGrp="1"/>
          </p:cNvSpPr>
          <p:nvPr>
            <p:ph idx="1"/>
          </p:nvPr>
        </p:nvSpPr>
        <p:spPr/>
        <p:txBody>
          <a:bodyPr/>
          <a:lstStyle/>
          <a:p>
            <a:pPr>
              <a:defRPr/>
            </a:pPr>
            <a:r>
              <a:rPr lang="en-US" dirty="0" smtClean="0"/>
              <a:t>Overpasses are death traps. – AVOID THEM!</a:t>
            </a:r>
          </a:p>
          <a:p>
            <a:pPr lvl="1">
              <a:defRPr/>
            </a:pPr>
            <a:r>
              <a:rPr lang="en-US" dirty="0" smtClean="0"/>
              <a:t>3 deaths that day directly because of overpass ‘sheltering.’</a:t>
            </a:r>
          </a:p>
          <a:p>
            <a:pPr>
              <a:defRPr/>
            </a:pPr>
            <a:r>
              <a:rPr lang="en-US" dirty="0" smtClean="0"/>
              <a:t>Neighbors WILL help Neighbors.</a:t>
            </a:r>
          </a:p>
          <a:p>
            <a:pPr lvl="1">
              <a:defRPr/>
            </a:pPr>
            <a:r>
              <a:rPr lang="en-US" dirty="0" smtClean="0"/>
              <a:t>Disaster managers need to realize this.</a:t>
            </a:r>
          </a:p>
          <a:p>
            <a:pPr lvl="1">
              <a:defRPr/>
            </a:pPr>
            <a:r>
              <a:rPr lang="en-US" dirty="0" smtClean="0"/>
              <a:t>CERT training augments this</a:t>
            </a:r>
          </a:p>
          <a:p>
            <a:pPr lvl="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Lessons Learned</a:t>
            </a:r>
            <a:endParaRPr lang="en-US" dirty="0"/>
          </a:p>
        </p:txBody>
      </p:sp>
      <p:sp>
        <p:nvSpPr>
          <p:cNvPr id="6" name="Content Placeholder 5"/>
          <p:cNvSpPr>
            <a:spLocks noGrp="1"/>
          </p:cNvSpPr>
          <p:nvPr>
            <p:ph idx="1"/>
          </p:nvPr>
        </p:nvSpPr>
        <p:spPr/>
        <p:txBody>
          <a:bodyPr/>
          <a:lstStyle/>
          <a:p>
            <a:pPr>
              <a:defRPr/>
            </a:pPr>
            <a:r>
              <a:rPr lang="en-US" dirty="0" smtClean="0"/>
              <a:t>Head Trauma Kills – WEAR </a:t>
            </a:r>
            <a:r>
              <a:rPr lang="en-US" dirty="0"/>
              <a:t> </a:t>
            </a:r>
            <a:r>
              <a:rPr lang="en-US" dirty="0" smtClean="0"/>
              <a:t>a Helmet! </a:t>
            </a:r>
          </a:p>
          <a:p>
            <a:pPr lvl="1">
              <a:defRPr/>
            </a:pPr>
            <a:r>
              <a:rPr lang="en-US" dirty="0" smtClean="0"/>
              <a:t>23% of deaths because of head trauma.</a:t>
            </a:r>
          </a:p>
          <a:p>
            <a:pPr lvl="1">
              <a:defRPr/>
            </a:pPr>
            <a:r>
              <a:rPr lang="en-US" dirty="0" smtClean="0"/>
              <a:t>It took us 10 years to process that and to start advocating helmets for all</a:t>
            </a:r>
          </a:p>
          <a:p>
            <a:pPr lvl="2">
              <a:defRPr/>
            </a:pPr>
            <a:r>
              <a:rPr lang="en-US" dirty="0" smtClean="0"/>
              <a:t>No added risks from a helmet</a:t>
            </a:r>
          </a:p>
          <a:p>
            <a:pPr lvl="2">
              <a:defRPr/>
            </a:pPr>
            <a:r>
              <a:rPr lang="en-US" dirty="0" smtClean="0"/>
              <a:t>We haven’t yet quantified benefit</a:t>
            </a:r>
          </a:p>
          <a:p>
            <a:pPr lvl="1">
              <a:defRPr/>
            </a:pPr>
            <a:r>
              <a:rPr lang="en-US" dirty="0" smtClean="0"/>
              <a:t>CDC ‘poo-</a:t>
            </a:r>
            <a:r>
              <a:rPr lang="en-US" dirty="0" err="1" smtClean="0"/>
              <a:t>poo’d</a:t>
            </a:r>
            <a:r>
              <a:rPr lang="en-US" dirty="0" smtClean="0"/>
              <a:t> us’ for 10 years.</a:t>
            </a:r>
          </a:p>
          <a:p>
            <a:pPr lvl="2">
              <a:defRPr/>
            </a:pPr>
            <a:r>
              <a:rPr lang="en-US" dirty="0" smtClean="0"/>
              <a:t>Now ‘reluctantly’ advocates helmets</a:t>
            </a:r>
          </a:p>
          <a:p>
            <a:pPr lvl="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Lessons Learned</a:t>
            </a:r>
            <a:endParaRPr lang="en-US" dirty="0"/>
          </a:p>
        </p:txBody>
      </p:sp>
      <p:sp>
        <p:nvSpPr>
          <p:cNvPr id="6" name="Content Placeholder 5"/>
          <p:cNvSpPr>
            <a:spLocks noGrp="1"/>
          </p:cNvSpPr>
          <p:nvPr>
            <p:ph idx="1"/>
          </p:nvPr>
        </p:nvSpPr>
        <p:spPr/>
        <p:txBody>
          <a:bodyPr/>
          <a:lstStyle/>
          <a:p>
            <a:pPr>
              <a:defRPr/>
            </a:pPr>
            <a:r>
              <a:rPr lang="en-US" dirty="0" smtClean="0"/>
              <a:t>Forecasters earned their pay 3 </a:t>
            </a:r>
            <a:r>
              <a:rPr lang="en-US" dirty="0" smtClean="0"/>
              <a:t>May 1999…</a:t>
            </a:r>
            <a:endParaRPr lang="en-US" dirty="0" smtClean="0"/>
          </a:p>
          <a:p>
            <a:pPr lvl="1">
              <a:defRPr/>
            </a:pPr>
            <a:r>
              <a:rPr lang="en-US" dirty="0" smtClean="0"/>
              <a:t>Upgraded the forecast every 30 minutes.</a:t>
            </a:r>
          </a:p>
          <a:p>
            <a:pPr lvl="1">
              <a:defRPr/>
            </a:pPr>
            <a:r>
              <a:rPr lang="en-US" dirty="0" smtClean="0"/>
              <a:t>And… They thought ‘out-of-the-box’</a:t>
            </a:r>
          </a:p>
          <a:p>
            <a:pPr lvl="2">
              <a:defRPr/>
            </a:pPr>
            <a:r>
              <a:rPr lang="en-US" dirty="0" smtClean="0"/>
              <a:t>They issued a “TORNADO EMERGENCY” warning.</a:t>
            </a:r>
          </a:p>
          <a:p>
            <a:pPr lvl="3">
              <a:defRPr/>
            </a:pPr>
            <a:r>
              <a:rPr lang="en-US" dirty="0" smtClean="0"/>
              <a:t>TAKE COVER IMMEDIATELY or you will DIE.</a:t>
            </a:r>
          </a:p>
          <a:p>
            <a:pPr lvl="2">
              <a:defRPr/>
            </a:pPr>
            <a:r>
              <a:rPr lang="en-US" dirty="0" smtClean="0"/>
              <a:t>There isn’t any such warning in the book… They did it anyway.</a:t>
            </a:r>
          </a:p>
          <a:p>
            <a:pPr lvl="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Lessons Learned</a:t>
            </a:r>
            <a:endParaRPr lang="en-US" dirty="0"/>
          </a:p>
        </p:txBody>
      </p:sp>
      <p:sp>
        <p:nvSpPr>
          <p:cNvPr id="6" name="Content Placeholder 5"/>
          <p:cNvSpPr>
            <a:spLocks noGrp="1"/>
          </p:cNvSpPr>
          <p:nvPr>
            <p:ph idx="1"/>
          </p:nvPr>
        </p:nvSpPr>
        <p:spPr/>
        <p:txBody>
          <a:bodyPr/>
          <a:lstStyle/>
          <a:p>
            <a:pPr>
              <a:defRPr/>
            </a:pPr>
            <a:r>
              <a:rPr lang="en-US" dirty="0" smtClean="0"/>
              <a:t>EMSA paid very close attention to the weather and vectored ambulances to the side of the tornado’s path.</a:t>
            </a:r>
          </a:p>
          <a:p>
            <a:pPr lvl="1">
              <a:defRPr/>
            </a:pPr>
            <a:r>
              <a:rPr lang="en-US" dirty="0" smtClean="0"/>
              <a:t>Some were even on calls at the time!</a:t>
            </a:r>
          </a:p>
          <a:p>
            <a:pPr>
              <a:defRPr/>
            </a:pPr>
            <a:r>
              <a:rPr lang="en-US" dirty="0" smtClean="0"/>
              <a:t>Alternative transport was widely used.</a:t>
            </a:r>
          </a:p>
          <a:p>
            <a:pPr lvl="1">
              <a:defRPr/>
            </a:pPr>
            <a:r>
              <a:rPr lang="en-US" dirty="0" smtClean="0"/>
              <a:t>EMSA ambulances stayed at scene and became ‘mobile clinics’</a:t>
            </a:r>
          </a:p>
          <a:p>
            <a:pPr lvl="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defRPr/>
            </a:pPr>
            <a:r>
              <a:rPr lang="en-US" dirty="0"/>
              <a:t> </a:t>
            </a:r>
            <a:r>
              <a:rPr lang="en-US" dirty="0" smtClean="0"/>
              <a:t>PROTECTION</a:t>
            </a:r>
            <a:endParaRPr lang="en-US" dirty="0"/>
          </a:p>
        </p:txBody>
      </p:sp>
      <p:sp>
        <p:nvSpPr>
          <p:cNvPr id="105475" name="Rectangle 3"/>
          <p:cNvSpPr>
            <a:spLocks noGrp="1" noChangeArrowheads="1"/>
          </p:cNvSpPr>
          <p:nvPr>
            <p:ph idx="1"/>
          </p:nvPr>
        </p:nvSpPr>
        <p:spPr>
          <a:effectLst>
            <a:outerShdw blurRad="63500" dist="46662" dir="2115817" algn="ctr" rotWithShape="0">
              <a:schemeClr val="bg2">
                <a:alpha val="74998"/>
              </a:schemeClr>
            </a:outerShdw>
          </a:effectLst>
        </p:spPr>
        <p:txBody>
          <a:bodyPr>
            <a:normAutofit fontScale="85000" lnSpcReduction="20000"/>
          </a:bodyPr>
          <a:lstStyle/>
          <a:p>
            <a:pPr>
              <a:buSzPct val="65000"/>
              <a:defRPr/>
            </a:pPr>
            <a:r>
              <a:rPr lang="en-US" dirty="0" smtClean="0">
                <a:latin typeface="Arial" charset="0"/>
              </a:rPr>
              <a:t>The best protection is a storm shelter</a:t>
            </a:r>
          </a:p>
          <a:p>
            <a:pPr>
              <a:buSzPct val="65000"/>
              <a:defRPr/>
            </a:pPr>
            <a:r>
              <a:rPr lang="en-US" dirty="0" smtClean="0">
                <a:latin typeface="Arial" charset="0"/>
              </a:rPr>
              <a:t>Go </a:t>
            </a:r>
            <a:r>
              <a:rPr lang="en-US" dirty="0">
                <a:latin typeface="Arial" charset="0"/>
              </a:rPr>
              <a:t>to lowest level of dwelling, away from exterior walls, in an interior closet or bathroom</a:t>
            </a:r>
          </a:p>
          <a:p>
            <a:pPr lvl="1">
              <a:buSzPct val="65000"/>
              <a:defRPr/>
            </a:pPr>
            <a:r>
              <a:rPr lang="en-US" dirty="0">
                <a:latin typeface="Arial" charset="0"/>
              </a:rPr>
              <a:t>Need to examine how public perceives </a:t>
            </a:r>
            <a:r>
              <a:rPr lang="ja-JP" altLang="en-US" dirty="0">
                <a:latin typeface="Arial"/>
              </a:rPr>
              <a:t>“</a:t>
            </a:r>
            <a:r>
              <a:rPr lang="en-US" dirty="0">
                <a:latin typeface="Arial" charset="0"/>
              </a:rPr>
              <a:t>recommended safe place</a:t>
            </a:r>
            <a:r>
              <a:rPr lang="ja-JP" altLang="en-US" dirty="0" smtClean="0">
                <a:latin typeface="Arial"/>
              </a:rPr>
              <a:t>”</a:t>
            </a:r>
            <a:endParaRPr lang="en-US" altLang="ja-JP" dirty="0" smtClean="0">
              <a:latin typeface="Arial"/>
            </a:endParaRPr>
          </a:p>
          <a:p>
            <a:pPr>
              <a:buSzPct val="65000"/>
              <a:defRPr/>
            </a:pPr>
            <a:r>
              <a:rPr lang="en-US" dirty="0" smtClean="0">
                <a:latin typeface="Arial" charset="0"/>
              </a:rPr>
              <a:t>Cover </a:t>
            </a:r>
            <a:r>
              <a:rPr lang="en-US" dirty="0">
                <a:latin typeface="Arial" charset="0"/>
              </a:rPr>
              <a:t>the body with thick blankets or clothing (protect from flying debris)</a:t>
            </a:r>
          </a:p>
          <a:p>
            <a:pPr>
              <a:buSzPct val="65000"/>
              <a:defRPr/>
            </a:pPr>
            <a:r>
              <a:rPr lang="en-US" dirty="0">
                <a:latin typeface="Arial" charset="0"/>
              </a:rPr>
              <a:t>Protect the head from brain injury by wearing a motorcycle or bicycle helmet</a:t>
            </a:r>
          </a:p>
          <a:p>
            <a:pPr>
              <a:defRPr/>
            </a:pPr>
            <a:endParaRPr lang="en-US" dirty="0">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defRPr/>
            </a:pPr>
            <a:r>
              <a:rPr lang="en-US"/>
              <a:t>RECOMMENDATIONS</a:t>
            </a:r>
            <a:endParaRPr lang="en-US" sz="3600"/>
          </a:p>
        </p:txBody>
      </p:sp>
      <p:sp>
        <p:nvSpPr>
          <p:cNvPr id="108547" name="Rectangle 3"/>
          <p:cNvSpPr>
            <a:spLocks noGrp="1" noChangeArrowheads="1"/>
          </p:cNvSpPr>
          <p:nvPr>
            <p:ph idx="1"/>
          </p:nvPr>
        </p:nvSpPr>
        <p:spPr>
          <a:effectLst>
            <a:outerShdw blurRad="63500" dist="46662" dir="2115817" algn="ctr" rotWithShape="0">
              <a:schemeClr val="bg2">
                <a:alpha val="74998"/>
              </a:schemeClr>
            </a:outerShdw>
          </a:effectLst>
        </p:spPr>
        <p:txBody>
          <a:bodyPr>
            <a:normAutofit fontScale="92500" lnSpcReduction="10000"/>
          </a:bodyPr>
          <a:lstStyle/>
          <a:p>
            <a:pPr>
              <a:lnSpc>
                <a:spcPct val="90000"/>
              </a:lnSpc>
              <a:buSzPct val="65000"/>
              <a:defRPr/>
            </a:pPr>
            <a:r>
              <a:rPr lang="en-US" dirty="0">
                <a:latin typeface="Arial" charset="0"/>
              </a:rPr>
              <a:t>Have a preparedness plan in advance</a:t>
            </a:r>
          </a:p>
          <a:p>
            <a:pPr lvl="1">
              <a:lnSpc>
                <a:spcPct val="90000"/>
              </a:lnSpc>
              <a:buSzPct val="65000"/>
              <a:defRPr/>
            </a:pPr>
            <a:r>
              <a:rPr lang="en-US" sz="3200" dirty="0">
                <a:latin typeface="Arial" charset="0"/>
              </a:rPr>
              <a:t>If in a mobile home, LEAVE immediately. </a:t>
            </a:r>
            <a:r>
              <a:rPr lang="en-US" sz="3200" dirty="0">
                <a:latin typeface="Arial" charset="0"/>
              </a:rPr>
              <a:t>Have a </a:t>
            </a:r>
            <a:r>
              <a:rPr lang="en-US" sz="3200" dirty="0" smtClean="0">
                <a:latin typeface="Arial" charset="0"/>
              </a:rPr>
              <a:t>predetermined </a:t>
            </a:r>
            <a:r>
              <a:rPr lang="en-US" sz="3200" dirty="0">
                <a:latin typeface="Arial" charset="0"/>
              </a:rPr>
              <a:t>shelter</a:t>
            </a:r>
            <a:endParaRPr lang="en-US" dirty="0">
              <a:latin typeface="Arial" charset="0"/>
            </a:endParaRPr>
          </a:p>
          <a:p>
            <a:pPr lvl="2">
              <a:lnSpc>
                <a:spcPct val="90000"/>
              </a:lnSpc>
              <a:buSzPct val="65000"/>
              <a:defRPr/>
            </a:pPr>
            <a:r>
              <a:rPr lang="en-US" dirty="0">
                <a:latin typeface="Arial" charset="0"/>
              </a:rPr>
              <a:t>Heed the warnings</a:t>
            </a:r>
          </a:p>
          <a:p>
            <a:pPr>
              <a:lnSpc>
                <a:spcPct val="90000"/>
              </a:lnSpc>
              <a:buSzPct val="65000"/>
              <a:defRPr/>
            </a:pPr>
            <a:r>
              <a:rPr lang="en-US" dirty="0">
                <a:latin typeface="Arial" charset="0"/>
              </a:rPr>
              <a:t>Increase availability of </a:t>
            </a:r>
            <a:r>
              <a:rPr lang="en-US" dirty="0" smtClean="0">
                <a:latin typeface="Arial" charset="0"/>
              </a:rPr>
              <a:t>shelters</a:t>
            </a:r>
          </a:p>
          <a:p>
            <a:pPr lvl="1">
              <a:lnSpc>
                <a:spcPct val="90000"/>
              </a:lnSpc>
              <a:buSzPct val="65000"/>
              <a:defRPr/>
            </a:pPr>
            <a:r>
              <a:rPr lang="en-US" dirty="0">
                <a:latin typeface="Arial"/>
              </a:rPr>
              <a:t>This led to a FEMA program for ‘safe rooms.</a:t>
            </a:r>
            <a:r>
              <a:rPr lang="en-US" dirty="0" smtClean="0">
                <a:latin typeface="Arial"/>
              </a:rPr>
              <a:t>’</a:t>
            </a:r>
            <a:endParaRPr lang="en-US" dirty="0">
              <a:latin typeface="Arial" charset="0"/>
            </a:endParaRPr>
          </a:p>
          <a:p>
            <a:pPr>
              <a:lnSpc>
                <a:spcPct val="90000"/>
              </a:lnSpc>
              <a:buSzPct val="65000"/>
              <a:defRPr/>
            </a:pPr>
            <a:r>
              <a:rPr lang="en-US" dirty="0">
                <a:latin typeface="Arial" charset="0"/>
              </a:rPr>
              <a:t>Increase knowledge of location of </a:t>
            </a:r>
            <a:r>
              <a:rPr lang="en-US" dirty="0" smtClean="0">
                <a:latin typeface="Arial" charset="0"/>
              </a:rPr>
              <a:t>shelters</a:t>
            </a:r>
          </a:p>
          <a:p>
            <a:pPr lvl="1">
              <a:lnSpc>
                <a:spcPct val="90000"/>
              </a:lnSpc>
              <a:buSzPct val="65000"/>
              <a:defRPr/>
            </a:pPr>
            <a:r>
              <a:rPr lang="en-US" dirty="0" smtClean="0">
                <a:latin typeface="Arial" charset="0"/>
              </a:rPr>
              <a:t>This led to a FEMA program for community shelters.</a:t>
            </a:r>
            <a:endParaRPr lang="en-US" dirty="0">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IMG_0152.JPG"/>
          <p:cNvPicPr>
            <a:picLocks noGrp="1" noChangeAspect="1"/>
          </p:cNvPicPr>
          <p:nvPr>
            <p:ph idx="1"/>
          </p:nvPr>
        </p:nvPicPr>
        <p:blipFill>
          <a:blip r:embed="rId2">
            <a:extLst>
              <a:ext uri="{28A0092B-C50C-407E-A947-70E740481C1C}">
                <a14:useLocalDpi xmlns:a14="http://schemas.microsoft.com/office/drawing/2010/main" val="0"/>
              </a:ext>
            </a:extLst>
          </a:blip>
          <a:srcRect t="17885" b="17885"/>
          <a:stretch>
            <a:fillRect/>
          </a:stretch>
        </p:blipFill>
        <p:spPr bwMode="auto"/>
      </p:pic>
      <p:sp>
        <p:nvSpPr>
          <p:cNvPr id="4" name="Title 3"/>
          <p:cNvSpPr>
            <a:spLocks noGrp="1"/>
          </p:cNvSpPr>
          <p:nvPr>
            <p:ph type="title"/>
          </p:nvPr>
        </p:nvSpPr>
        <p:spPr/>
        <p:txBody>
          <a:bodyPr>
            <a:normAutofit fontScale="90000"/>
          </a:bodyPr>
          <a:lstStyle/>
          <a:p>
            <a:pPr>
              <a:defRPr/>
            </a:pPr>
            <a:r>
              <a:rPr lang="en-US" dirty="0" smtClean="0"/>
              <a:t>Mobile Home Frame </a:t>
            </a:r>
            <a:br>
              <a:rPr lang="en-US" dirty="0" smtClean="0"/>
            </a:br>
            <a:r>
              <a:rPr lang="en-US" dirty="0" smtClean="0"/>
              <a:t>Wrapped Around Tree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defRPr/>
            </a:pPr>
            <a:r>
              <a:rPr lang="en-US"/>
              <a:t>RECOMMENDATIONS</a:t>
            </a:r>
          </a:p>
        </p:txBody>
      </p:sp>
      <p:sp>
        <p:nvSpPr>
          <p:cNvPr id="107523" name="Rectangle 3"/>
          <p:cNvSpPr>
            <a:spLocks noGrp="1" noChangeArrowheads="1"/>
          </p:cNvSpPr>
          <p:nvPr>
            <p:ph idx="1"/>
          </p:nvPr>
        </p:nvSpPr>
        <p:spPr>
          <a:effectLst>
            <a:outerShdw blurRad="63500" dist="46662" dir="2115817" algn="ctr" rotWithShape="0">
              <a:schemeClr val="bg2">
                <a:alpha val="74998"/>
              </a:schemeClr>
            </a:outerShdw>
          </a:effectLst>
        </p:spPr>
        <p:txBody>
          <a:bodyPr>
            <a:normAutofit fontScale="92500" lnSpcReduction="20000"/>
          </a:bodyPr>
          <a:lstStyle/>
          <a:p>
            <a:pPr>
              <a:buSzPct val="65000"/>
              <a:defRPr/>
            </a:pPr>
            <a:r>
              <a:rPr lang="en-US" sz="3600" dirty="0">
                <a:latin typeface="Arial" charset="0"/>
              </a:rPr>
              <a:t>Don</a:t>
            </a:r>
            <a:r>
              <a:rPr lang="ja-JP" altLang="en-US" sz="3600" dirty="0">
                <a:latin typeface="Arial"/>
              </a:rPr>
              <a:t>’</a:t>
            </a:r>
            <a:r>
              <a:rPr lang="en-US" sz="3600" dirty="0">
                <a:latin typeface="Arial" charset="0"/>
              </a:rPr>
              <a:t>t seek protection under overpasses</a:t>
            </a:r>
          </a:p>
          <a:p>
            <a:pPr lvl="1">
              <a:buSzPct val="65000"/>
              <a:buFont typeface="Wingdings" charset="0"/>
              <a:buNone/>
              <a:defRPr/>
            </a:pPr>
            <a:endParaRPr lang="en-US" sz="3200" dirty="0">
              <a:latin typeface="Arial" charset="0"/>
            </a:endParaRPr>
          </a:p>
          <a:p>
            <a:pPr>
              <a:buSzPct val="65000"/>
              <a:defRPr/>
            </a:pPr>
            <a:r>
              <a:rPr lang="en-US" sz="3600" dirty="0">
                <a:latin typeface="Arial" charset="0"/>
              </a:rPr>
              <a:t>If caught outdoors or in motor vehicle, seek substantial </a:t>
            </a:r>
            <a:r>
              <a:rPr lang="en-US" sz="3600" dirty="0" smtClean="0">
                <a:latin typeface="Arial" charset="0"/>
              </a:rPr>
              <a:t>shelter</a:t>
            </a:r>
          </a:p>
          <a:p>
            <a:pPr>
              <a:buSzPct val="65000"/>
              <a:defRPr/>
            </a:pPr>
            <a:endParaRPr lang="en-US" sz="3600" dirty="0" smtClean="0">
              <a:latin typeface="Arial" charset="0"/>
            </a:endParaRPr>
          </a:p>
          <a:p>
            <a:pPr>
              <a:buSzPct val="65000"/>
              <a:defRPr/>
            </a:pPr>
            <a:r>
              <a:rPr lang="en-US" sz="3600" dirty="0" smtClean="0">
                <a:latin typeface="Arial" charset="0"/>
              </a:rPr>
              <a:t>Wear a helmet!</a:t>
            </a:r>
            <a:endParaRPr lang="en-US" sz="36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hangingPunct="1">
              <a:defRPr/>
            </a:pPr>
            <a:r>
              <a:rPr lang="en-US" dirty="0">
                <a:effectLst>
                  <a:outerShdw blurRad="38100" dist="38100" dir="2700000" algn="tl">
                    <a:srgbClr val="0064E2"/>
                  </a:outerShdw>
                </a:effectLst>
                <a:latin typeface="Corbel" charset="0"/>
                <a:ea typeface="ＭＳ Ｐゴシック" charset="0"/>
                <a:cs typeface="ＭＳ Ｐゴシック" charset="0"/>
              </a:rPr>
              <a:t>The </a:t>
            </a:r>
            <a:r>
              <a:rPr lang="ja-JP" altLang="en-US" dirty="0">
                <a:effectLst>
                  <a:outerShdw blurRad="38100" dist="38100" dir="2700000" algn="tl">
                    <a:srgbClr val="0064E2"/>
                  </a:outerShdw>
                </a:effectLst>
                <a:latin typeface="Corbel" charset="0"/>
                <a:ea typeface="ＭＳ Ｐゴシック" charset="0"/>
                <a:cs typeface="ＭＳ Ｐゴシック" charset="0"/>
              </a:rPr>
              <a:t>‘</a:t>
            </a:r>
            <a:r>
              <a:rPr lang="en-US" dirty="0" err="1" smtClean="0">
                <a:effectLst>
                  <a:outerShdw blurRad="38100" dist="38100" dir="2700000" algn="tl">
                    <a:srgbClr val="0064E2"/>
                  </a:outerShdw>
                </a:effectLst>
                <a:latin typeface="Corbel" charset="0"/>
                <a:ea typeface="ＭＳ Ｐゴシック" charset="0"/>
                <a:cs typeface="ＭＳ Ｐゴシック" charset="0"/>
              </a:rPr>
              <a:t>Battlespace</a:t>
            </a:r>
            <a:r>
              <a:rPr lang="ja-JP" altLang="en-US" dirty="0" smtClean="0">
                <a:effectLst>
                  <a:outerShdw blurRad="38100" dist="38100" dir="2700000" algn="tl">
                    <a:srgbClr val="0064E2"/>
                  </a:outerShdw>
                </a:effectLst>
                <a:latin typeface="Corbel" charset="0"/>
                <a:ea typeface="ＭＳ Ｐゴシック" charset="0"/>
                <a:cs typeface="ＭＳ Ｐゴシック" charset="0"/>
              </a:rPr>
              <a:t>’</a:t>
            </a:r>
            <a:r>
              <a:rPr lang="en-US" dirty="0" smtClean="0">
                <a:effectLst>
                  <a:outerShdw blurRad="38100" dist="38100" dir="2700000" algn="tl">
                    <a:srgbClr val="0064E2"/>
                  </a:outerShdw>
                </a:effectLst>
                <a:latin typeface="Corbel" charset="0"/>
                <a:ea typeface="ＭＳ Ｐゴシック" charset="0"/>
                <a:cs typeface="ＭＳ Ｐゴシック" charset="0"/>
              </a:rPr>
              <a:t>(mod2)</a:t>
            </a:r>
            <a:endParaRPr lang="en-US" dirty="0">
              <a:effectLst>
                <a:outerShdw blurRad="38100" dist="38100" dir="2700000" algn="tl">
                  <a:srgbClr val="0064E2"/>
                </a:outerShdw>
              </a:effectLst>
              <a:latin typeface="Corbel" charset="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749300" y="1739900"/>
            <a:ext cx="7810500" cy="4038600"/>
          </a:xfrm>
          <a:prstGeom prst="rect">
            <a:avLst/>
          </a:prstGeom>
        </p:spPr>
      </p:pic>
      <p:sp>
        <p:nvSpPr>
          <p:cNvPr id="3" name="TextBox 2"/>
          <p:cNvSpPr txBox="1"/>
          <p:nvPr/>
        </p:nvSpPr>
        <p:spPr>
          <a:xfrm>
            <a:off x="749300" y="5778500"/>
            <a:ext cx="7810500" cy="923330"/>
          </a:xfrm>
          <a:prstGeom prst="rect">
            <a:avLst/>
          </a:prstGeom>
          <a:noFill/>
        </p:spPr>
        <p:txBody>
          <a:bodyPr wrap="square" rtlCol="0">
            <a:spAutoFit/>
          </a:bodyPr>
          <a:lstStyle/>
          <a:p>
            <a:r>
              <a:rPr lang="en-US" dirty="0" smtClean="0"/>
              <a:t>Other areas of the world that have frequent tornadoes include South Africa, parts of Argentina, Uruguay, and southern Brazil, as well as portions of Europe, Australia and New Zealand, and far eastern Asia.</a:t>
            </a:r>
            <a:endParaRPr lang="en-US" dirty="0"/>
          </a:p>
        </p:txBody>
      </p:sp>
    </p:spTree>
    <p:extLst>
      <p:ext uri="{BB962C8B-B14F-4D97-AF65-F5344CB8AC3E}">
        <p14:creationId xmlns:p14="http://schemas.microsoft.com/office/powerpoint/2010/main" val="42236813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smtClean="0"/>
              <a:t>Probability…. Moore 2003 </a:t>
            </a:r>
            <a:r>
              <a:rPr lang="en-US" dirty="0" err="1" smtClean="0"/>
              <a:t>redux</a:t>
            </a:r>
            <a:endParaRPr lang="en-US" dirty="0"/>
          </a:p>
        </p:txBody>
      </p:sp>
      <p:pic>
        <p:nvPicPr>
          <p:cNvPr id="58370" name="Content Placeholder 3" descr="Oklahoma_Moore_Tornado.jpg"/>
          <p:cNvPicPr>
            <a:picLocks noGrp="1" noChangeAspect="1"/>
          </p:cNvPicPr>
          <p:nvPr>
            <p:ph idx="1"/>
          </p:nvPr>
        </p:nvPicPr>
        <p:blipFill>
          <a:blip r:embed="rId2">
            <a:extLst>
              <a:ext uri="{28A0092B-C50C-407E-A947-70E740481C1C}">
                <a14:useLocalDpi xmlns:a14="http://schemas.microsoft.com/office/drawing/2010/main" val="0"/>
              </a:ext>
            </a:extLst>
          </a:blip>
          <a:srcRect l="-1765" b="-4572"/>
          <a:stretch>
            <a:fillRect/>
          </a:stretch>
        </p:blipFill>
        <p:spPr bwMode="auto">
          <a:xfrm>
            <a:off x="457200" y="1838325"/>
            <a:ext cx="8229600" cy="5019675"/>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smtClean="0"/>
              <a:t>Probability…. Joplin 2011</a:t>
            </a:r>
            <a:endParaRPr lang="en-US" dirty="0"/>
          </a:p>
        </p:txBody>
      </p:sp>
      <p:pic>
        <p:nvPicPr>
          <p:cNvPr id="593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3788" b="13788"/>
          <a:stretch>
            <a:fillRect/>
          </a:stretch>
        </p:blipFill>
        <p:spPr bwMode="auto">
          <a:xfrm>
            <a:off x="1117600" y="2235200"/>
            <a:ext cx="7213600" cy="3962400"/>
          </a:xfr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smtClean="0"/>
              <a:t>May 22, 2011</a:t>
            </a:r>
            <a:endParaRPr lang="en-US"/>
          </a:p>
        </p:txBody>
      </p:sp>
      <p:sp>
        <p:nvSpPr>
          <p:cNvPr id="11267" name="Rectangle 3"/>
          <p:cNvSpPr>
            <a:spLocks noGrp="1" noChangeArrowheads="1"/>
          </p:cNvSpPr>
          <p:nvPr>
            <p:ph type="body" sz="half" idx="1"/>
          </p:nvPr>
        </p:nvSpPr>
        <p:spPr>
          <a:xfrm>
            <a:off x="457200" y="2057400"/>
            <a:ext cx="3932238" cy="3979863"/>
          </a:xfrm>
        </p:spPr>
        <p:txBody>
          <a:bodyPr/>
          <a:lstStyle/>
          <a:p>
            <a:pPr>
              <a:defRPr/>
            </a:pPr>
            <a:endParaRPr lang="en-US" smtClean="0"/>
          </a:p>
          <a:p>
            <a:pPr>
              <a:defRPr/>
            </a:pPr>
            <a:r>
              <a:rPr lang="en-US" smtClean="0"/>
              <a:t>Typical Sunday</a:t>
            </a:r>
          </a:p>
          <a:p>
            <a:pPr>
              <a:defRPr/>
            </a:pPr>
            <a:r>
              <a:rPr lang="en-US" smtClean="0"/>
              <a:t>Family Gatherings Lunch/Dinner </a:t>
            </a:r>
          </a:p>
          <a:p>
            <a:pPr>
              <a:defRPr/>
            </a:pPr>
            <a:r>
              <a:rPr lang="en-US" smtClean="0"/>
              <a:t>Shopping</a:t>
            </a:r>
          </a:p>
          <a:p>
            <a:pPr>
              <a:defRPr/>
            </a:pPr>
            <a:r>
              <a:rPr lang="en-US" smtClean="0"/>
              <a:t>Joplin High School Graduation</a:t>
            </a:r>
          </a:p>
          <a:p>
            <a:pPr>
              <a:defRPr/>
            </a:pPr>
            <a:endParaRPr lang="en-US" smtClean="0"/>
          </a:p>
          <a:p>
            <a:pPr>
              <a:defRPr/>
            </a:pPr>
            <a:endParaRPr lang="en-US"/>
          </a:p>
        </p:txBody>
      </p:sp>
      <p:pic>
        <p:nvPicPr>
          <p:cNvPr id="11268" name="Picture 4"/>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l="6703" r="6703"/>
          <a:stretch>
            <a:fillRect/>
          </a:stretch>
        </p:blipFill>
        <p:spPr bwMode="auto">
          <a:xfrm>
            <a:off x="4754563" y="2057400"/>
            <a:ext cx="3932237" cy="3979863"/>
          </a:xfr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2000"/>
                                        <p:tgtEl>
                                          <p:spTgt spid="11267"/>
                                        </p:tgtEl>
                                      </p:cBhvr>
                                    </p:animEffect>
                                  </p:childTnLst>
                                </p:cTn>
                              </p:par>
                            </p:childTnLst>
                          </p:cTn>
                        </p:par>
                        <p:par>
                          <p:cTn id="11" fill="hold" nodeType="afterGroup">
                            <p:stCondLst>
                              <p:cond delay="2000"/>
                            </p:stCondLst>
                            <p:childTnLst>
                              <p:par>
                                <p:cTn id="12" presetID="2" presetClass="entr" presetSubtype="2" fill="hold" nodeType="afterEffect">
                                  <p:stCondLst>
                                    <p:cond delay="0"/>
                                  </p:stCondLst>
                                  <p:childTnLst>
                                    <p:set>
                                      <p:cBhvr>
                                        <p:cTn id="13" dur="1" fill="hold">
                                          <p:stCondLst>
                                            <p:cond delay="0"/>
                                          </p:stCondLst>
                                        </p:cTn>
                                        <p:tgtEl>
                                          <p:spTgt spid="11268"/>
                                        </p:tgtEl>
                                        <p:attrNameLst>
                                          <p:attrName>style.visibility</p:attrName>
                                        </p:attrNameLst>
                                      </p:cBhvr>
                                      <p:to>
                                        <p:strVal val="visible"/>
                                      </p:to>
                                    </p:set>
                                    <p:anim calcmode="lin" valueType="num">
                                      <p:cBhvr additive="base">
                                        <p:cTn id="14" dur="500" fill="hold"/>
                                        <p:tgtEl>
                                          <p:spTgt spid="11268"/>
                                        </p:tgtEl>
                                        <p:attrNameLst>
                                          <p:attrName>ppt_x</p:attrName>
                                        </p:attrNameLst>
                                      </p:cBhvr>
                                      <p:tavLst>
                                        <p:tav tm="0">
                                          <p:val>
                                            <p:strVal val="1+#ppt_w/2"/>
                                          </p:val>
                                        </p:tav>
                                        <p:tav tm="100000">
                                          <p:val>
                                            <p:strVal val="#ppt_x"/>
                                          </p:val>
                                        </p:tav>
                                      </p:tavLst>
                                    </p:anim>
                                    <p:anim calcmode="lin" valueType="num">
                                      <p:cBhvr additive="base">
                                        <p:cTn id="15"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a:defRPr/>
            </a:pPr>
            <a:r>
              <a:rPr lang="en-US" smtClean="0"/>
              <a:t>Area Tornado Warning Issued</a:t>
            </a:r>
            <a:endParaRPr lang="en-US"/>
          </a:p>
        </p:txBody>
      </p:sp>
      <p:sp>
        <p:nvSpPr>
          <p:cNvPr id="12291" name="Rectangle 3"/>
          <p:cNvSpPr>
            <a:spLocks noGrp="1" noChangeArrowheads="1"/>
          </p:cNvSpPr>
          <p:nvPr>
            <p:ph type="body" sz="half" idx="1"/>
          </p:nvPr>
        </p:nvSpPr>
        <p:spPr/>
        <p:txBody>
          <a:bodyPr/>
          <a:lstStyle/>
          <a:p>
            <a:pPr marL="0" indent="0">
              <a:buFont typeface="Wingdings" charset="0"/>
              <a:buNone/>
              <a:defRPr/>
            </a:pPr>
            <a:r>
              <a:rPr lang="en-US" dirty="0" smtClean="0"/>
              <a:t>      </a:t>
            </a:r>
          </a:p>
          <a:p>
            <a:pPr marL="0" indent="0">
              <a:buFont typeface="Wingdings" charset="0"/>
              <a:buNone/>
              <a:defRPr/>
            </a:pPr>
            <a:r>
              <a:rPr lang="en-US" sz="3600" dirty="0" smtClean="0"/>
              <a:t>       5:13pm</a:t>
            </a:r>
          </a:p>
          <a:p>
            <a:pPr marL="0" indent="0">
              <a:buFont typeface="Wingdings" charset="0"/>
              <a:buNone/>
              <a:defRPr/>
            </a:pPr>
            <a:r>
              <a:rPr lang="en-US" dirty="0" smtClean="0"/>
              <a:t>In The Next 28 Minutes The Medical Landscape of Joplin Will Literally and   Figuratively Change  …..…Forever</a:t>
            </a:r>
          </a:p>
          <a:p>
            <a:pPr>
              <a:defRPr/>
            </a:pPr>
            <a:endParaRPr lang="en-US" dirty="0"/>
          </a:p>
        </p:txBody>
      </p:sp>
      <p:pic>
        <p:nvPicPr>
          <p:cNvPr id="61443" name="warning movie.wmv"/>
          <p:cNvPicPr>
            <a:picLocks noRot="1" noChangeAspect="1" noChangeArrowheads="1"/>
          </p:cNvPicPr>
          <p:nvPr/>
        </p:nvPicPr>
        <p:blipFill>
          <a:blip r:embed="rId2">
            <a:extLst>
              <a:ext uri="{28A0092B-C50C-407E-A947-70E740481C1C}">
                <a14:useLocalDpi xmlns:a14="http://schemas.microsoft.com/office/drawing/2010/main" val="0"/>
              </a:ext>
            </a:extLst>
          </a:blip>
          <a:srcRect l="15279" r="15279"/>
          <a:stretch>
            <a:fillRect/>
          </a:stretch>
        </p:blipFill>
        <p:spPr bwMode="auto">
          <a:xfrm>
            <a:off x="5257800" y="19050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290"/>
                                        </p:tgtEl>
                                      </p:cBhvr>
                                    </p:animEffect>
                                    <p:animScale>
                                      <p:cBhvr>
                                        <p:cTn id="7" dur="250" autoRev="1" fill="hold"/>
                                        <p:tgtEl>
                                          <p:spTgt spid="122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838200"/>
            <a:ext cx="7772400" cy="762000"/>
          </a:xfrm>
        </p:spPr>
        <p:txBody>
          <a:bodyPr/>
          <a:lstStyle/>
          <a:p>
            <a:pPr>
              <a:defRPr/>
            </a:pPr>
            <a:r>
              <a:rPr lang="en-US" sz="4000" i="1">
                <a:solidFill>
                  <a:srgbClr val="FF0000"/>
                </a:solidFill>
              </a:rPr>
              <a:t>Tornado On The Ground</a:t>
            </a:r>
          </a:p>
        </p:txBody>
      </p:sp>
      <p:pic>
        <p:nvPicPr>
          <p:cNvPr id="14339" name="5-22-11 EMS TRAFFIC.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6106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p:cNvPicPr>
          <p:nvPr>
            <p:ph type="body" idx="1"/>
          </p:nvPr>
        </p:nvPicPr>
        <p:blipFill>
          <a:blip r:embed="rId5">
            <a:extLst>
              <a:ext uri="{28A0092B-C50C-407E-A947-70E740481C1C}">
                <a14:useLocalDpi xmlns:a14="http://schemas.microsoft.com/office/drawing/2010/main" val="0"/>
              </a:ext>
            </a:extLst>
          </a:blip>
          <a:srcRect/>
          <a:stretch>
            <a:fillRect/>
          </a:stretch>
        </p:blipFill>
        <p:spPr bwMode="auto">
          <a:xfrm>
            <a:off x="990600" y="1600200"/>
            <a:ext cx="7620000" cy="4816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3581400" y="4267200"/>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00" b="1">
                <a:solidFill>
                  <a:srgbClr val="FF0000"/>
                </a:solidFill>
              </a:rPr>
              <a:t>FREEMAN</a:t>
            </a:r>
          </a:p>
        </p:txBody>
      </p:sp>
      <p:sp>
        <p:nvSpPr>
          <p:cNvPr id="14342" name="Text Box 6"/>
          <p:cNvSpPr txBox="1">
            <a:spLocks noChangeArrowheads="1"/>
          </p:cNvSpPr>
          <p:nvPr/>
        </p:nvSpPr>
        <p:spPr bwMode="auto">
          <a:xfrm>
            <a:off x="3657600" y="3886200"/>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00" b="1">
                <a:solidFill>
                  <a:srgbClr val="FF0000"/>
                </a:solidFill>
              </a:rPr>
              <a:t>SJ</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3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331002" fill="hold"/>
                                        <p:tgtEl>
                                          <p:spTgt spid="14339"/>
                                        </p:tgtEl>
                                      </p:cBhvr>
                                    </p:cmd>
                                  </p:childTnLst>
                                </p:cTn>
                              </p:par>
                            </p:childTnLst>
                          </p:cTn>
                        </p:par>
                      </p:childTnLst>
                    </p:cTn>
                  </p:par>
                </p:childTnLst>
              </p:cTn>
              <p:nextCondLst>
                <p:cond evt="onClick" delay="0">
                  <p:tgtEl>
                    <p:spTgt spid="1433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339"/>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Joplin Tornado</a:t>
            </a:r>
            <a:endParaRPr lang="en-US" dirty="0"/>
          </a:p>
        </p:txBody>
      </p:sp>
      <p:sp>
        <p:nvSpPr>
          <p:cNvPr id="3" name="Content Placeholder 2"/>
          <p:cNvSpPr>
            <a:spLocks noGrp="1"/>
          </p:cNvSpPr>
          <p:nvPr>
            <p:ph idx="1"/>
          </p:nvPr>
        </p:nvSpPr>
        <p:spPr>
          <a:xfrm>
            <a:off x="457200" y="2057400"/>
            <a:ext cx="8229600" cy="4521200"/>
          </a:xfrm>
        </p:spPr>
        <p:txBody>
          <a:bodyPr>
            <a:normAutofit lnSpcReduction="10000"/>
          </a:bodyPr>
          <a:lstStyle/>
          <a:p>
            <a:pPr>
              <a:defRPr/>
            </a:pPr>
            <a:r>
              <a:rPr lang="en-US" dirty="0">
                <a:effectLst/>
              </a:rPr>
              <a:t>The EF-5 Joplin tornado had winds in excess of 200 mph, was 3⁄4 of a mile wide, and had a track lasting six miles. </a:t>
            </a:r>
            <a:endParaRPr lang="en-US" dirty="0"/>
          </a:p>
          <a:p>
            <a:pPr>
              <a:defRPr/>
            </a:pPr>
            <a:r>
              <a:rPr lang="en-US" dirty="0">
                <a:effectLst/>
              </a:rPr>
              <a:t>The Joplin tornado is the deadliest single tornado since modern recordkeeping began in 1950 and is ranked as the 7th deadliest in U.S. history. </a:t>
            </a:r>
            <a:endParaRPr lang="en-US" dirty="0" smtClean="0">
              <a:effectLst/>
            </a:endParaRPr>
          </a:p>
          <a:p>
            <a:pPr lvl="1">
              <a:defRPr/>
            </a:pPr>
            <a:r>
              <a:rPr lang="en-US" dirty="0">
                <a:effectLst/>
              </a:rPr>
              <a:t>There were 157 fatalities from the Joplin tornado. </a:t>
            </a:r>
            <a:endParaRPr lang="en-US" dirty="0"/>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r>
              <a:rPr lang="en-US" smtClean="0"/>
              <a:t>Initial Impact</a:t>
            </a:r>
            <a:endParaRPr lang="en-US"/>
          </a:p>
        </p:txBody>
      </p:sp>
      <p:sp>
        <p:nvSpPr>
          <p:cNvPr id="15363" name="Rectangle 3"/>
          <p:cNvSpPr>
            <a:spLocks noGrp="1" noChangeArrowheads="1"/>
          </p:cNvSpPr>
          <p:nvPr>
            <p:ph type="body" idx="1"/>
          </p:nvPr>
        </p:nvSpPr>
        <p:spPr/>
        <p:txBody>
          <a:bodyPr>
            <a:normAutofit fontScale="85000" lnSpcReduction="20000"/>
          </a:bodyPr>
          <a:lstStyle/>
          <a:p>
            <a:pPr>
              <a:defRPr/>
            </a:pPr>
            <a:endParaRPr lang="en-US" dirty="0" smtClean="0"/>
          </a:p>
          <a:p>
            <a:pPr>
              <a:defRPr/>
            </a:pPr>
            <a:r>
              <a:rPr lang="en-US" dirty="0" smtClean="0"/>
              <a:t>Medical Facility Operating On Alternate Power</a:t>
            </a:r>
          </a:p>
          <a:p>
            <a:pPr>
              <a:defRPr/>
            </a:pPr>
            <a:r>
              <a:rPr lang="en-US" dirty="0" smtClean="0"/>
              <a:t>Loss of External Landline Communication </a:t>
            </a:r>
          </a:p>
          <a:p>
            <a:pPr>
              <a:defRPr/>
            </a:pPr>
            <a:r>
              <a:rPr lang="en-US" dirty="0" smtClean="0"/>
              <a:t>Compromised Internal Communication</a:t>
            </a:r>
          </a:p>
          <a:p>
            <a:pPr>
              <a:defRPr/>
            </a:pPr>
            <a:r>
              <a:rPr lang="en-US" dirty="0" smtClean="0"/>
              <a:t>Loss Of Water Pressure</a:t>
            </a:r>
          </a:p>
          <a:p>
            <a:pPr>
              <a:defRPr/>
            </a:pPr>
            <a:r>
              <a:rPr lang="en-US" dirty="0" smtClean="0"/>
              <a:t>Computer Systems Inoperable</a:t>
            </a:r>
          </a:p>
          <a:p>
            <a:pPr>
              <a:defRPr/>
            </a:pPr>
            <a:r>
              <a:rPr lang="en-US" dirty="0" smtClean="0"/>
              <a:t>         Magnitude Yet Unknown</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smtClean="0"/>
              <a:t>EMS Response</a:t>
            </a:r>
            <a:endParaRPr lang="en-US"/>
          </a:p>
        </p:txBody>
      </p:sp>
      <p:sp>
        <p:nvSpPr>
          <p:cNvPr id="5" name="Content Placeholder 4"/>
          <p:cNvSpPr>
            <a:spLocks noGrp="1"/>
          </p:cNvSpPr>
          <p:nvPr>
            <p:ph sz="half" idx="1"/>
          </p:nvPr>
        </p:nvSpPr>
        <p:spPr>
          <a:xfrm>
            <a:off x="457200" y="2057400"/>
            <a:ext cx="3932238" cy="3979863"/>
          </a:xfrm>
        </p:spPr>
        <p:txBody>
          <a:bodyPr/>
          <a:lstStyle/>
          <a:p>
            <a:pPr>
              <a:defRPr/>
            </a:pPr>
            <a:r>
              <a:rPr lang="en-US" sz="3200" dirty="0" smtClean="0"/>
              <a:t>Destruction Wide Spread</a:t>
            </a:r>
          </a:p>
          <a:p>
            <a:pPr lvl="1">
              <a:defRPr/>
            </a:pPr>
            <a:r>
              <a:rPr lang="en-US" sz="2800" dirty="0" smtClean="0"/>
              <a:t>Schools,</a:t>
            </a:r>
          </a:p>
          <a:p>
            <a:pPr lvl="1">
              <a:defRPr/>
            </a:pPr>
            <a:r>
              <a:rPr lang="en-US" sz="2800" dirty="0" smtClean="0"/>
              <a:t>Business,</a:t>
            </a:r>
          </a:p>
          <a:p>
            <a:pPr lvl="1">
              <a:defRPr/>
            </a:pPr>
            <a:r>
              <a:rPr lang="en-US" sz="2800" dirty="0" smtClean="0"/>
              <a:t>Medical facilities</a:t>
            </a:r>
          </a:p>
          <a:p>
            <a:pPr lvl="1">
              <a:defRPr/>
            </a:pPr>
            <a:r>
              <a:rPr lang="en-US" sz="2800" dirty="0" smtClean="0"/>
              <a:t>Residential areas</a:t>
            </a:r>
          </a:p>
          <a:p>
            <a:pPr>
              <a:defRPr/>
            </a:pPr>
            <a:endParaRPr lang="en-US" dirty="0"/>
          </a:p>
        </p:txBody>
      </p:sp>
      <p:sp>
        <p:nvSpPr>
          <p:cNvPr id="16389" name="Rectangle 5"/>
          <p:cNvSpPr>
            <a:spLocks noGrp="1" noChangeArrowheads="1"/>
          </p:cNvSpPr>
          <p:nvPr>
            <p:ph type="body" idx="2"/>
          </p:nvPr>
        </p:nvSpPr>
        <p:spPr>
          <a:xfrm>
            <a:off x="4754563" y="2057400"/>
            <a:ext cx="3932237" cy="3979863"/>
          </a:xfrm>
        </p:spPr>
        <p:txBody>
          <a:bodyPr/>
          <a:lstStyle/>
          <a:p>
            <a:pPr>
              <a:defRPr/>
            </a:pPr>
            <a:r>
              <a:rPr lang="en-US" smtClean="0"/>
              <a:t>Destruction Wide </a:t>
            </a:r>
          </a:p>
          <a:p>
            <a:pPr>
              <a:defRPr/>
            </a:pPr>
            <a:r>
              <a:rPr lang="en-US" smtClean="0"/>
              <a:t>Spread – Schools,</a:t>
            </a:r>
          </a:p>
          <a:p>
            <a:pPr>
              <a:defRPr/>
            </a:pPr>
            <a:r>
              <a:rPr lang="en-US" smtClean="0"/>
              <a:t>Business, Medical</a:t>
            </a:r>
          </a:p>
          <a:p>
            <a:pPr>
              <a:defRPr/>
            </a:pPr>
            <a:r>
              <a:rPr lang="en-US" smtClean="0"/>
              <a:t>And Residential</a:t>
            </a:r>
          </a:p>
          <a:p>
            <a:pPr>
              <a:defRPr/>
            </a:pPr>
            <a:r>
              <a:rPr lang="en-US" smtClean="0"/>
              <a:t>Impacted</a:t>
            </a:r>
            <a:endParaRPr lang="en-US"/>
          </a:p>
        </p:txBody>
      </p:sp>
      <p:pic>
        <p:nvPicPr>
          <p:cNvPr id="65540" name="Picture 6" descr="DSC_05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050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tdv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10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smtClean="0"/>
              <a:t>EMS Response</a:t>
            </a:r>
            <a:endParaRPr lang="en-US"/>
          </a:p>
        </p:txBody>
      </p:sp>
      <p:pic>
        <p:nvPicPr>
          <p:cNvPr id="67586" name="FINAL  20TH  MOVIE_0003.wmv"/>
          <p:cNvPicPr>
            <a:picLocks noRot="1" noChangeAspect="1" noChangeArrowheads="1"/>
          </p:cNvPicPr>
          <p:nvPr/>
        </p:nvPicPr>
        <p:blipFill>
          <a:blip r:embed="rId2">
            <a:extLst>
              <a:ext uri="{28A0092B-C50C-407E-A947-70E740481C1C}">
                <a14:useLocalDpi xmlns:a14="http://schemas.microsoft.com/office/drawing/2010/main" val="0"/>
              </a:ext>
            </a:extLst>
          </a:blip>
          <a:srcRect t="17902" b="17902"/>
          <a:stretch>
            <a:fillRect/>
          </a:stretch>
        </p:blipFill>
        <p:spPr bwMode="auto">
          <a:xfrm>
            <a:off x="457200" y="20574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533400" y="533400"/>
            <a:ext cx="8928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202080"/>
              </a:solidFill>
              <a:latin typeface="Tahoma" charset="0"/>
            </a:endParaRPr>
          </a:p>
        </p:txBody>
      </p:sp>
      <p:sp>
        <p:nvSpPr>
          <p:cNvPr id="7" name="Title 6"/>
          <p:cNvSpPr>
            <a:spLocks noGrp="1"/>
          </p:cNvSpPr>
          <p:nvPr>
            <p:ph type="title"/>
          </p:nvPr>
        </p:nvSpPr>
        <p:spPr/>
        <p:txBody>
          <a:bodyPr>
            <a:scene3d>
              <a:camera prst="orthographicFront"/>
              <a:lightRig rig="soft" dir="t">
                <a:rot lat="0" lon="0" rev="16800000"/>
              </a:lightRig>
            </a:scene3d>
          </a:bodyPr>
          <a:lstStyle/>
          <a:p>
            <a:pPr>
              <a:defRPr/>
            </a:pPr>
            <a:r>
              <a:rPr lang="en-US" dirty="0" smtClean="0"/>
              <a:t>A </a:t>
            </a:r>
            <a:r>
              <a:rPr lang="en-US" dirty="0" smtClean="0"/>
              <a:t>Tornado</a:t>
            </a:r>
            <a:endParaRPr lang="en-US" dirty="0"/>
          </a:p>
        </p:txBody>
      </p:sp>
      <p:sp>
        <p:nvSpPr>
          <p:cNvPr id="2" name="Content Placeholder 1"/>
          <p:cNvSpPr>
            <a:spLocks noGrp="1"/>
          </p:cNvSpPr>
          <p:nvPr>
            <p:ph idx="1"/>
          </p:nvPr>
        </p:nvSpPr>
        <p:spPr/>
        <p:txBody>
          <a:bodyPr>
            <a:normAutofit fontScale="85000" lnSpcReduction="10000"/>
          </a:bodyPr>
          <a:lstStyle/>
          <a:p>
            <a:r>
              <a:rPr lang="en-US" dirty="0" smtClean="0"/>
              <a:t>Tornadoes can come in </a:t>
            </a:r>
            <a:r>
              <a:rPr lang="en-US" smtClean="0"/>
              <a:t>‘crops’ </a:t>
            </a:r>
            <a:r>
              <a:rPr lang="en-US" dirty="0" smtClean="0"/>
              <a:t>within a short period of time</a:t>
            </a:r>
          </a:p>
          <a:p>
            <a:pPr lvl="1"/>
            <a:r>
              <a:rPr lang="en-US" dirty="0" smtClean="0"/>
              <a:t>In 1974, US had 148 tornadoes in 2 days.</a:t>
            </a:r>
          </a:p>
          <a:p>
            <a:r>
              <a:rPr lang="en-US" dirty="0"/>
              <a:t>Tornadoes kill an average of 52 people per year in </a:t>
            </a:r>
            <a:r>
              <a:rPr lang="en-US" dirty="0" smtClean="0"/>
              <a:t>Bangladesh</a:t>
            </a:r>
          </a:p>
          <a:p>
            <a:pPr lvl="1"/>
            <a:r>
              <a:rPr lang="en-US" dirty="0" smtClean="0"/>
              <a:t>This </a:t>
            </a:r>
            <a:r>
              <a:rPr lang="en-US" dirty="0"/>
              <a:t>is due to their high population density, poor quality of </a:t>
            </a:r>
            <a:r>
              <a:rPr lang="en-US" dirty="0" smtClean="0"/>
              <a:t>construction &amp; </a:t>
            </a:r>
            <a:r>
              <a:rPr lang="en-US" dirty="0"/>
              <a:t>lack of tornado safety </a:t>
            </a:r>
            <a:r>
              <a:rPr lang="en-US" dirty="0" smtClean="0"/>
              <a:t>knowledge</a:t>
            </a:r>
          </a:p>
          <a:p>
            <a:r>
              <a:rPr lang="en-US" dirty="0" smtClean="0"/>
              <a:t>UK </a:t>
            </a:r>
            <a:r>
              <a:rPr lang="en-US" dirty="0"/>
              <a:t>experiences more tornadoes </a:t>
            </a:r>
            <a:r>
              <a:rPr lang="en-US" dirty="0" smtClean="0"/>
              <a:t>than </a:t>
            </a:r>
            <a:r>
              <a:rPr lang="en-US" dirty="0"/>
              <a:t>any other European country.</a:t>
            </a:r>
            <a:endParaRPr lang="en-US" dirty="0" smtClean="0"/>
          </a:p>
          <a:p>
            <a:pPr lvl="1"/>
            <a:endParaRPr lang="en-US" dirty="0"/>
          </a:p>
        </p:txBody>
      </p:sp>
    </p:spTree>
    <p:extLst>
      <p:ext uri="{BB962C8B-B14F-4D97-AF65-F5344CB8AC3E}">
        <p14:creationId xmlns:p14="http://schemas.microsoft.com/office/powerpoint/2010/main" val="220753535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mtClean="0"/>
              <a:t>Magnitude Incomprehensible</a:t>
            </a:r>
            <a:endParaRPr lang="en-US"/>
          </a:p>
        </p:txBody>
      </p:sp>
      <p:pic>
        <p:nvPicPr>
          <p:cNvPr id="68610" name="Picture 4" descr="nado 4"/>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t="20052" b="20052"/>
          <a:stretch>
            <a:fillRect/>
          </a:stretch>
        </p:blipFill>
        <p:spPr bwMode="auto"/>
      </p:pic>
      <p:pic>
        <p:nvPicPr>
          <p:cNvPr id="19459" name="42 Track 42.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94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8215" fill="hold"/>
                                        <p:tgtEl>
                                          <p:spTgt spid="19459"/>
                                        </p:tgtEl>
                                      </p:cBhvr>
                                    </p:cmd>
                                  </p:childTnLst>
                                </p:cTn>
                              </p:par>
                            </p:childTnLst>
                          </p:cTn>
                        </p:par>
                      </p:childTnLst>
                    </p:cTn>
                  </p:par>
                </p:childTnLst>
              </p:cTn>
              <p:nextCondLst>
                <p:cond evt="onClick" delay="0">
                  <p:tgtEl>
                    <p:spTgt spid="1945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459"/>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t22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t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3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t26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1219200"/>
            <a:ext cx="802322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052211joplin_jg2_slideshow_main_prod_affiliate_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219200"/>
            <a:ext cx="8128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100_6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n-US" smtClean="0"/>
              <a:t>ED Response/Activity</a:t>
            </a:r>
            <a:endParaRPr lang="en-US"/>
          </a:p>
        </p:txBody>
      </p:sp>
      <p:sp>
        <p:nvSpPr>
          <p:cNvPr id="35843" name="Rectangle 3"/>
          <p:cNvSpPr>
            <a:spLocks noGrp="1" noChangeArrowheads="1"/>
          </p:cNvSpPr>
          <p:nvPr>
            <p:ph type="body" idx="1"/>
          </p:nvPr>
        </p:nvSpPr>
        <p:spPr/>
        <p:txBody>
          <a:bodyPr/>
          <a:lstStyle/>
          <a:p>
            <a:pPr>
              <a:defRPr/>
            </a:pPr>
            <a:r>
              <a:rPr lang="en-US" smtClean="0"/>
              <a:t>Discharge Current Minor Ill and Injured Patients</a:t>
            </a:r>
          </a:p>
          <a:p>
            <a:pPr>
              <a:defRPr/>
            </a:pPr>
            <a:r>
              <a:rPr lang="en-US" smtClean="0"/>
              <a:t>Movement of Patients From Halls Into ED Rooms</a:t>
            </a:r>
          </a:p>
          <a:p>
            <a:pPr>
              <a:defRPr/>
            </a:pPr>
            <a:r>
              <a:rPr lang="en-US" smtClean="0"/>
              <a:t>Supplies/Equipment Prepositioned</a:t>
            </a:r>
          </a:p>
          <a:p>
            <a:pPr>
              <a:defRPr/>
            </a:pPr>
            <a:r>
              <a:rPr lang="en-US" smtClean="0"/>
              <a:t>Transferring/Stabilizing As Possible</a:t>
            </a:r>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jt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288"/>
            <a:ext cx="9121775" cy="62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228600" y="-304800"/>
            <a:ext cx="8686800" cy="1524000"/>
          </a:xfrm>
        </p:spPr>
        <p:txBody>
          <a:bodyPr/>
          <a:lstStyle/>
          <a:p>
            <a:pPr>
              <a:defRPr/>
            </a:pPr>
            <a:r>
              <a:rPr lang="en-US" sz="3600">
                <a:latin typeface="Verdana" charset="0"/>
              </a:rPr>
              <a:t>Emergency Response Systems Inundated With Calls for Help</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00_6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Box 1"/>
          <p:cNvSpPr txBox="1">
            <a:spLocks noChangeArrowheads="1"/>
          </p:cNvSpPr>
          <p:nvPr/>
        </p:nvSpPr>
        <p:spPr bwMode="auto">
          <a:xfrm>
            <a:off x="1397000" y="1041400"/>
            <a:ext cx="6629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t>Emergency Response Systems</a:t>
            </a:r>
          </a:p>
          <a:p>
            <a:pPr algn="ctr" eaLnBrk="1" hangingPunct="1"/>
            <a:r>
              <a:rPr lang="en-US" sz="4000"/>
              <a:t>Are compromised</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Emergent Response</a:t>
            </a:r>
            <a:endParaRPr lang="en-US" dirty="0"/>
          </a:p>
        </p:txBody>
      </p:sp>
      <p:sp>
        <p:nvSpPr>
          <p:cNvPr id="44034" name="Rectangle 2"/>
          <p:cNvSpPr>
            <a:spLocks noGrp="1" noChangeArrowheads="1"/>
          </p:cNvSpPr>
          <p:nvPr>
            <p:ph idx="1"/>
          </p:nvPr>
        </p:nvSpPr>
        <p:spPr/>
        <p:txBody>
          <a:bodyPr>
            <a:normAutofit fontScale="92500" lnSpcReduction="10000"/>
          </a:bodyPr>
          <a:lstStyle/>
          <a:p>
            <a:pPr>
              <a:lnSpc>
                <a:spcPct val="90000"/>
              </a:lnSpc>
              <a:defRPr/>
            </a:pPr>
            <a:r>
              <a:rPr lang="en-US" sz="3600" dirty="0"/>
              <a:t>In The Next Hours Over 1,000 Patients Are Treated in the ED and Alternate Care Sites</a:t>
            </a:r>
          </a:p>
          <a:p>
            <a:pPr>
              <a:lnSpc>
                <a:spcPct val="90000"/>
              </a:lnSpc>
              <a:defRPr/>
            </a:pPr>
            <a:r>
              <a:rPr lang="en-US" sz="3600" dirty="0" err="1"/>
              <a:t>Cath</a:t>
            </a:r>
            <a:r>
              <a:rPr lang="en-US" sz="3600" dirty="0"/>
              <a:t> Lab, CVOR, OR All Occupied</a:t>
            </a:r>
          </a:p>
          <a:p>
            <a:pPr>
              <a:lnSpc>
                <a:spcPct val="90000"/>
              </a:lnSpc>
              <a:defRPr/>
            </a:pPr>
            <a:r>
              <a:rPr lang="en-US" sz="3600" dirty="0"/>
              <a:t>22 Life Saving Surgeries Performed In First 12 Hours</a:t>
            </a:r>
          </a:p>
          <a:p>
            <a:pPr>
              <a:lnSpc>
                <a:spcPct val="90000"/>
              </a:lnSpc>
              <a:defRPr/>
            </a:pPr>
            <a:r>
              <a:rPr lang="en-US" sz="3600" dirty="0"/>
              <a:t>Over 800 </a:t>
            </a:r>
            <a:r>
              <a:rPr lang="en-US" sz="3600" dirty="0" err="1"/>
              <a:t>Xray</a:t>
            </a:r>
            <a:r>
              <a:rPr lang="en-US" sz="3600" dirty="0"/>
              <a:t> Procedures/</a:t>
            </a:r>
            <a:r>
              <a:rPr lang="en-US" sz="3600" dirty="0" err="1"/>
              <a:t>Approx</a:t>
            </a:r>
            <a:r>
              <a:rPr lang="en-US" sz="3600" dirty="0"/>
              <a:t> 400 CT Scans</a:t>
            </a:r>
          </a:p>
          <a:p>
            <a:pPr>
              <a:lnSpc>
                <a:spcPct val="90000"/>
              </a:lnSpc>
              <a:buFont typeface="Wingdings" charset="0"/>
              <a:buNone/>
              <a:defRPr/>
            </a:pP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Risk Assessment</a:t>
            </a:r>
            <a:endParaRPr lang="en-US" dirty="0"/>
          </a:p>
        </p:txBody>
      </p:sp>
      <p:sp>
        <p:nvSpPr>
          <p:cNvPr id="5" name="Content Placeholder 4"/>
          <p:cNvSpPr>
            <a:spLocks noGrp="1"/>
          </p:cNvSpPr>
          <p:nvPr>
            <p:ph idx="1"/>
          </p:nvPr>
        </p:nvSpPr>
        <p:spPr/>
        <p:txBody>
          <a:bodyPr/>
          <a:lstStyle/>
          <a:p>
            <a:pPr marL="0" indent="0">
              <a:buFont typeface="Wingdings" charset="0"/>
              <a:buNone/>
              <a:defRPr/>
            </a:pPr>
            <a:r>
              <a:rPr lang="en-US" sz="3600" dirty="0"/>
              <a:t>Overall Risk = </a:t>
            </a:r>
          </a:p>
          <a:p>
            <a:pPr marL="2628900" lvl="6" indent="0">
              <a:buFont typeface="Arial" pitchFamily="34" charset="0"/>
              <a:buNone/>
              <a:defRPr/>
            </a:pPr>
            <a:r>
              <a:rPr lang="en-US" sz="3600" dirty="0" smtClean="0"/>
              <a:t>  Probability  </a:t>
            </a:r>
          </a:p>
          <a:p>
            <a:pPr marL="0" indent="0">
              <a:buFont typeface="Wingdings" charset="0"/>
              <a:buNone/>
              <a:defRPr/>
            </a:pPr>
            <a:r>
              <a:rPr lang="en-US" sz="3600" dirty="0"/>
              <a:t>	</a:t>
            </a:r>
            <a:r>
              <a:rPr lang="en-US" sz="3600" dirty="0" smtClean="0"/>
              <a:t>			X</a:t>
            </a:r>
          </a:p>
          <a:p>
            <a:pPr marL="2628900" lvl="6" indent="0">
              <a:buFont typeface="Arial" pitchFamily="34" charset="0"/>
              <a:buNone/>
              <a:defRPr/>
            </a:pPr>
            <a:r>
              <a:rPr lang="en-US" sz="3600" dirty="0" smtClean="0"/>
              <a:t>    Severity </a:t>
            </a:r>
            <a:endParaRPr lang="en-US" sz="3600" dirty="0"/>
          </a:p>
          <a:p>
            <a:pPr marL="2171700" lvl="5" indent="0">
              <a:buFont typeface="Arial" pitchFamily="34" charset="0"/>
              <a:buNone/>
              <a:defRPr/>
            </a:pPr>
            <a:r>
              <a:rPr lang="en-US" sz="2400" dirty="0" smtClean="0"/>
              <a:t>(</a:t>
            </a:r>
            <a:r>
              <a:rPr lang="en-US" sz="2400" dirty="0"/>
              <a:t>Magnitude – Mitigation)</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DSC_0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71628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OK-TF1 responds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t_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450850" y="268288"/>
            <a:ext cx="8242300" cy="1158875"/>
          </a:xfrm>
        </p:spPr>
      </p:pic>
      <p:pic>
        <p:nvPicPr>
          <p:cNvPr id="80898" name="Content Placeholder 3" descr="IMG_0115.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3513" y="1600200"/>
            <a:ext cx="6276975" cy="4708525"/>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r>
              <a:rPr lang="en-US" smtClean="0"/>
              <a:t>Lessons Learned</a:t>
            </a:r>
            <a:endParaRPr lang="en-US"/>
          </a:p>
        </p:txBody>
      </p:sp>
      <p:sp>
        <p:nvSpPr>
          <p:cNvPr id="56323" name="Rectangle 3"/>
          <p:cNvSpPr>
            <a:spLocks noGrp="1" noChangeArrowheads="1"/>
          </p:cNvSpPr>
          <p:nvPr>
            <p:ph type="body" idx="1"/>
          </p:nvPr>
        </p:nvSpPr>
        <p:spPr/>
        <p:txBody>
          <a:bodyPr>
            <a:normAutofit fontScale="85000" lnSpcReduction="20000"/>
          </a:bodyPr>
          <a:lstStyle/>
          <a:p>
            <a:pPr>
              <a:defRPr/>
            </a:pPr>
            <a:r>
              <a:rPr lang="en-US" dirty="0" smtClean="0"/>
              <a:t>System Processes </a:t>
            </a:r>
            <a:r>
              <a:rPr lang="en-US" dirty="0" smtClean="0"/>
              <a:t>Must Be Easily </a:t>
            </a:r>
            <a:r>
              <a:rPr lang="en-US" dirty="0" smtClean="0"/>
              <a:t>Converted </a:t>
            </a:r>
            <a:r>
              <a:rPr lang="en-US" dirty="0"/>
              <a:t>t</a:t>
            </a:r>
            <a:r>
              <a:rPr lang="en-US" dirty="0" smtClean="0"/>
              <a:t>o Manual Processes</a:t>
            </a:r>
            <a:endParaRPr lang="en-US" dirty="0" smtClean="0"/>
          </a:p>
          <a:p>
            <a:pPr>
              <a:defRPr/>
            </a:pPr>
            <a:r>
              <a:rPr lang="en-US" dirty="0" smtClean="0"/>
              <a:t>Adaptable Disaster Patient ID/Triage</a:t>
            </a:r>
          </a:p>
          <a:p>
            <a:pPr>
              <a:defRPr/>
            </a:pPr>
            <a:r>
              <a:rPr lang="en-US" dirty="0" smtClean="0"/>
              <a:t>PAR Level – Supplies/</a:t>
            </a:r>
            <a:r>
              <a:rPr lang="en-US" dirty="0" smtClean="0"/>
              <a:t>Procedures – Stock more than 3 days in supplies</a:t>
            </a:r>
            <a:endParaRPr lang="en-US" dirty="0" smtClean="0"/>
          </a:p>
          <a:p>
            <a:pPr lvl="1">
              <a:defRPr/>
            </a:pPr>
            <a:r>
              <a:rPr lang="en-US" dirty="0" smtClean="0"/>
              <a:t>Orthopedic Supplies</a:t>
            </a:r>
          </a:p>
          <a:p>
            <a:pPr>
              <a:defRPr/>
            </a:pPr>
            <a:r>
              <a:rPr lang="en-US" dirty="0" smtClean="0"/>
              <a:t>Lighting – Hand </a:t>
            </a:r>
            <a:r>
              <a:rPr lang="en-US" dirty="0" smtClean="0"/>
              <a:t>Free is essential</a:t>
            </a:r>
            <a:endParaRPr lang="en-US" dirty="0" smtClean="0"/>
          </a:p>
          <a:p>
            <a:pPr>
              <a:defRPr/>
            </a:pPr>
            <a:r>
              <a:rPr lang="en-US" dirty="0" smtClean="0"/>
              <a:t>Increased </a:t>
            </a:r>
            <a:r>
              <a:rPr lang="en-US" dirty="0" smtClean="0"/>
              <a:t>Quantity </a:t>
            </a:r>
            <a:r>
              <a:rPr lang="en-US" dirty="0" smtClean="0"/>
              <a:t>Radios (and batteries)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defRPr/>
            </a:pPr>
            <a:r>
              <a:rPr lang="en-US" smtClean="0"/>
              <a:t>Lessons Learned</a:t>
            </a:r>
            <a:endParaRPr lang="en-US"/>
          </a:p>
        </p:txBody>
      </p:sp>
      <p:sp>
        <p:nvSpPr>
          <p:cNvPr id="57347" name="Rectangle 3"/>
          <p:cNvSpPr>
            <a:spLocks noGrp="1" noChangeArrowheads="1"/>
          </p:cNvSpPr>
          <p:nvPr>
            <p:ph type="body" idx="1"/>
          </p:nvPr>
        </p:nvSpPr>
        <p:spPr/>
        <p:txBody>
          <a:bodyPr>
            <a:normAutofit fontScale="85000" lnSpcReduction="20000"/>
          </a:bodyPr>
          <a:lstStyle/>
          <a:p>
            <a:pPr>
              <a:defRPr/>
            </a:pPr>
            <a:r>
              <a:rPr lang="en-US" dirty="0" smtClean="0"/>
              <a:t>Staffing Assignments – Nurse to Physician</a:t>
            </a:r>
          </a:p>
          <a:p>
            <a:pPr>
              <a:defRPr/>
            </a:pPr>
            <a:r>
              <a:rPr lang="en-US" dirty="0" smtClean="0"/>
              <a:t>Wallet ID Cards For Staff or Maintain ID Badge In Vehicle</a:t>
            </a:r>
          </a:p>
          <a:p>
            <a:pPr>
              <a:defRPr/>
            </a:pPr>
            <a:r>
              <a:rPr lang="en-US" dirty="0" err="1" smtClean="0"/>
              <a:t>Pyxis</a:t>
            </a:r>
            <a:r>
              <a:rPr lang="en-US" dirty="0" smtClean="0"/>
              <a:t> Access Override (Key</a:t>
            </a:r>
            <a:r>
              <a:rPr lang="en-US" dirty="0" smtClean="0"/>
              <a:t>)</a:t>
            </a:r>
          </a:p>
          <a:p>
            <a:pPr lvl="1">
              <a:defRPr/>
            </a:pPr>
            <a:r>
              <a:rPr lang="en-US" dirty="0" smtClean="0"/>
              <a:t>Fire axe also works to open the </a:t>
            </a:r>
            <a:r>
              <a:rPr lang="en-US" dirty="0" err="1" smtClean="0"/>
              <a:t>Pyxis</a:t>
            </a:r>
            <a:r>
              <a:rPr lang="en-US" dirty="0" smtClean="0"/>
              <a:t>…</a:t>
            </a:r>
            <a:endParaRPr lang="en-US" dirty="0" smtClean="0"/>
          </a:p>
          <a:p>
            <a:pPr>
              <a:defRPr/>
            </a:pPr>
            <a:r>
              <a:rPr lang="en-US" dirty="0" smtClean="0"/>
              <a:t>Transfer Patients Lesser Severity To Other Care </a:t>
            </a:r>
            <a:r>
              <a:rPr lang="en-US" dirty="0" smtClean="0"/>
              <a:t>Areas or Other Hospitals/Care Centers</a:t>
            </a:r>
            <a:endParaRPr lang="en-US" dirty="0" smtClean="0"/>
          </a:p>
          <a:p>
            <a:pPr>
              <a:defRPr/>
            </a:pPr>
            <a:r>
              <a:rPr lang="en-US" dirty="0" smtClean="0"/>
              <a:t>Practice….Practice….Practice</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65750" y="1573213"/>
            <a:ext cx="3652838" cy="2133600"/>
          </a:xfrm>
        </p:spPr>
        <p:txBody>
          <a:bodyPr/>
          <a:lstStyle/>
          <a:p>
            <a:pPr>
              <a:defRPr/>
            </a:pPr>
            <a:r>
              <a:rPr lang="en-US" dirty="0" smtClean="0"/>
              <a:t>Thank you!</a:t>
            </a:r>
            <a:endParaRPr lang="en-US" dirty="0"/>
          </a:p>
        </p:txBody>
      </p:sp>
      <p:sp>
        <p:nvSpPr>
          <p:cNvPr id="5" name="Subtitle 4"/>
          <p:cNvSpPr>
            <a:spLocks noGrp="1"/>
          </p:cNvSpPr>
          <p:nvPr>
            <p:ph type="subTitle" idx="1"/>
          </p:nvPr>
        </p:nvSpPr>
        <p:spPr>
          <a:xfrm>
            <a:off x="4027488" y="5578475"/>
            <a:ext cx="4784725" cy="882650"/>
          </a:xfrm>
        </p:spPr>
        <p:txBody>
          <a:bodyPr/>
          <a:lstStyle/>
          <a:p>
            <a:pPr>
              <a:defRPr/>
            </a:pPr>
            <a:r>
              <a:rPr lang="en-US" dirty="0" smtClean="0"/>
              <a:t>Chuck Stewart MD EMDM MPH</a:t>
            </a:r>
            <a:endParaRPr lang="en-US" dirty="0"/>
          </a:p>
        </p:txBody>
      </p:sp>
      <p:pic>
        <p:nvPicPr>
          <p:cNvPr id="7" name="Picture Placehold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07064" y="759315"/>
            <a:ext cx="4906459" cy="4983871"/>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eaLnBrk="1" hangingPunct="1">
              <a:defRPr/>
            </a:pPr>
            <a:r>
              <a:rPr lang="en-US" dirty="0" smtClean="0">
                <a:effectLst>
                  <a:outerShdw blurRad="38100" dist="38100" dir="2700000" algn="tl">
                    <a:srgbClr val="0064E2"/>
                  </a:outerShdw>
                </a:effectLst>
                <a:latin typeface="Corbel" charset="0"/>
                <a:ea typeface="ＭＳ Ｐゴシック" charset="0"/>
                <a:cs typeface="ＭＳ Ｐゴシック" charset="0"/>
              </a:rPr>
              <a:t>Probability</a:t>
            </a:r>
            <a:endParaRPr lang="en-US" dirty="0">
              <a:effectLst>
                <a:outerShdw blurRad="38100" dist="38100" dir="2700000" algn="tl">
                  <a:srgbClr val="0064E2"/>
                </a:outerShdw>
              </a:effectLst>
              <a:latin typeface="Corbel" charset="0"/>
              <a:ea typeface="ＭＳ Ｐゴシック" charset="0"/>
              <a:cs typeface="ＭＳ Ｐゴシック" charset="0"/>
            </a:endParaRPr>
          </a:p>
        </p:txBody>
      </p:sp>
      <p:sp>
        <p:nvSpPr>
          <p:cNvPr id="9" name="Text Placeholder 8"/>
          <p:cNvSpPr>
            <a:spLocks noGrp="1"/>
          </p:cNvSpPr>
          <p:nvPr>
            <p:ph sz="half" idx="1"/>
          </p:nvPr>
        </p:nvSpPr>
        <p:spPr>
          <a:xfrm>
            <a:off x="242888" y="2057400"/>
            <a:ext cx="3181350" cy="3979863"/>
          </a:xfrm>
        </p:spPr>
        <p:txBody>
          <a:bodyPr/>
          <a:lstStyle/>
          <a:p>
            <a:pPr>
              <a:defRPr/>
            </a:pPr>
            <a:r>
              <a:rPr lang="en-US" sz="2400" dirty="0"/>
              <a:t>No matter whether you use the </a:t>
            </a:r>
            <a:r>
              <a:rPr lang="en-US" sz="2400" dirty="0" smtClean="0"/>
              <a:t>old tornado alley… or the new, OKLAHOMA is number 2 on the hit list from March – June of every year.</a:t>
            </a:r>
          </a:p>
          <a:p>
            <a:pPr lvl="1">
              <a:defRPr/>
            </a:pPr>
            <a:r>
              <a:rPr lang="en-US" dirty="0"/>
              <a:t>The city with the most recorded tornadoes is </a:t>
            </a:r>
            <a:r>
              <a:rPr lang="en-US" dirty="0" smtClean="0"/>
              <a:t>OKC</a:t>
            </a:r>
            <a:endParaRPr lang="en-US" dirty="0"/>
          </a:p>
        </p:txBody>
      </p:sp>
      <p:pic>
        <p:nvPicPr>
          <p:cNvPr id="20483"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rcRect l="1082" r="1849"/>
          <a:stretch>
            <a:fillRect/>
          </a:stretch>
        </p:blipFill>
        <p:spPr bwMode="auto">
          <a:xfrm>
            <a:off x="3595688" y="2057400"/>
            <a:ext cx="5391150" cy="3582988"/>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533400" y="533400"/>
            <a:ext cx="8928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800" b="1">
              <a:solidFill>
                <a:srgbClr val="202080"/>
              </a:solidFill>
              <a:latin typeface="Tahoma" charset="0"/>
            </a:endParaRPr>
          </a:p>
        </p:txBody>
      </p:sp>
      <p:sp>
        <p:nvSpPr>
          <p:cNvPr id="21506" name="Text Box 7"/>
          <p:cNvSpPr txBox="1">
            <a:spLocks noChangeArrowheads="1"/>
          </p:cNvSpPr>
          <p:nvPr/>
        </p:nvSpPr>
        <p:spPr bwMode="auto">
          <a:xfrm>
            <a:off x="152400" y="5448300"/>
            <a:ext cx="8991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Tahoma" charset="0"/>
              </a:rPr>
              <a:t>Formation of a rotating cloud wall – the gust front of a thunderstorm.</a:t>
            </a:r>
          </a:p>
        </p:txBody>
      </p:sp>
      <p:sp>
        <p:nvSpPr>
          <p:cNvPr id="7" name="Title 6"/>
          <p:cNvSpPr>
            <a:spLocks noGrp="1"/>
          </p:cNvSpPr>
          <p:nvPr>
            <p:ph type="title"/>
          </p:nvPr>
        </p:nvSpPr>
        <p:spPr/>
        <p:txBody>
          <a:bodyPr>
            <a:scene3d>
              <a:camera prst="orthographicFront"/>
              <a:lightRig rig="soft" dir="t">
                <a:rot lat="0" lon="0" rev="16800000"/>
              </a:lightRig>
            </a:scene3d>
          </a:bodyPr>
          <a:lstStyle/>
          <a:p>
            <a:pPr>
              <a:defRPr/>
            </a:pPr>
            <a:r>
              <a:rPr lang="en-US" dirty="0" smtClean="0"/>
              <a:t>Formation of A Tornado</a:t>
            </a:r>
            <a:endParaRPr lang="en-US" dirty="0"/>
          </a:p>
        </p:txBody>
      </p:sp>
      <p:pic>
        <p:nvPicPr>
          <p:cNvPr id="2150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1676400"/>
            <a:ext cx="40894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
          <p:cNvSpPr txBox="1">
            <a:spLocks noChangeArrowheads="1"/>
          </p:cNvSpPr>
          <p:nvPr/>
        </p:nvSpPr>
        <p:spPr bwMode="auto">
          <a:xfrm>
            <a:off x="1889125" y="3795713"/>
            <a:ext cx="127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Gust Front</a:t>
            </a:r>
          </a:p>
        </p:txBody>
      </p:sp>
    </p:spTree>
    <p:extLst>
      <p:ext uri="{BB962C8B-B14F-4D97-AF65-F5344CB8AC3E}">
        <p14:creationId xmlns:p14="http://schemas.microsoft.com/office/powerpoint/2010/main" val="1414173539"/>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42.328"/>
  <p:tag name="AUDIO_ID" val="307"/>
  <p:tag name="ARTICULATE_TITLE_TAG" val="F-scale Converted to EF-Scale"/>
  <p:tag name="ARTICULATE_SLIDE_PAUSE" val="0"/>
  <p:tag name="ARTICULATE_NAV_LEVEL" val="1"/>
  <p:tag name="ARTICULATE_SLIDE_PRESENTER" val="Dan McCarthy"/>
  <p:tag name="ARTICULATE_SLIDE_PRESENTER_GUID" val="DBCFE9BCE0FF"/>
  <p:tag name="ARTICULATE_PLAYLIST_I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397</TotalTime>
  <Words>2540</Words>
  <Application>Microsoft Macintosh PowerPoint</Application>
  <PresentationFormat>On-screen Show (4:3)</PresentationFormat>
  <Paragraphs>383</Paragraphs>
  <Slides>75</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Arial</vt:lpstr>
      <vt:lpstr>ＭＳ Ｐゴシック</vt:lpstr>
      <vt:lpstr>Corbel</vt:lpstr>
      <vt:lpstr>Wingdings</vt:lpstr>
      <vt:lpstr>Calibri</vt:lpstr>
      <vt:lpstr>Tahoma</vt:lpstr>
      <vt:lpstr>Verdana</vt:lpstr>
      <vt:lpstr>Focus</vt:lpstr>
      <vt:lpstr>Tornadoes</vt:lpstr>
      <vt:lpstr>Who am I?</vt:lpstr>
      <vt:lpstr>The ‘Battlespace’</vt:lpstr>
      <vt:lpstr>The ‘Battlespace’(mod 1)</vt:lpstr>
      <vt:lpstr>The ‘Battlespace’(mod2)</vt:lpstr>
      <vt:lpstr>A Tornado</vt:lpstr>
      <vt:lpstr>Risk Assessment</vt:lpstr>
      <vt:lpstr>Probability</vt:lpstr>
      <vt:lpstr>Formation of A Tornado</vt:lpstr>
      <vt:lpstr>Vorticity from Horizontal to Vertical </vt:lpstr>
      <vt:lpstr>Vorticity from Horizontal to Vertical </vt:lpstr>
      <vt:lpstr>Supercell Tornadoes</vt:lpstr>
      <vt:lpstr>Mesocyclones – A closer look</vt:lpstr>
      <vt:lpstr>Rotating Clouds </vt:lpstr>
      <vt:lpstr>Put it all together…</vt:lpstr>
      <vt:lpstr>First Tornado Forecast 25 March 1948</vt:lpstr>
      <vt:lpstr>Doppler Radar Analysis </vt:lpstr>
      <vt:lpstr>Hook Echo</vt:lpstr>
      <vt:lpstr>When Tornados Occur</vt:lpstr>
      <vt:lpstr>Fujita Tornado Scale </vt:lpstr>
      <vt:lpstr>F-Scale Converted to EF-Scale  </vt:lpstr>
      <vt:lpstr> Perspective</vt:lpstr>
      <vt:lpstr>Tornado Deaths by Category</vt:lpstr>
      <vt:lpstr>Tornado Occurrence by Category</vt:lpstr>
      <vt:lpstr>Path of the Moore Tornado 1999 F5</vt:lpstr>
      <vt:lpstr>Path of the Moore Tornado 1999</vt:lpstr>
      <vt:lpstr>Moore Tornado 1999</vt:lpstr>
      <vt:lpstr>PowerPoint Presentation</vt:lpstr>
      <vt:lpstr>Magnitude Moore, 1999 F5 Tornado</vt:lpstr>
      <vt:lpstr>DEATHS</vt:lpstr>
      <vt:lpstr>INJURIES</vt:lpstr>
      <vt:lpstr>Path of the Moore Tornado 2003 F4</vt:lpstr>
      <vt:lpstr>Moore Tornado 2003</vt:lpstr>
      <vt:lpstr>Path of the Moore Tornado 2013 F5</vt:lpstr>
      <vt:lpstr>Moore Tornado 2013</vt:lpstr>
      <vt:lpstr>Path of the Moore Tornado 2013 F5</vt:lpstr>
      <vt:lpstr>Mechanism of Injury 1</vt:lpstr>
      <vt:lpstr>Most Common Types of Injury</vt:lpstr>
      <vt:lpstr>PROBABLE CAUSE OF DEATH</vt:lpstr>
      <vt:lpstr>SPECIFIC LOCATIONS OF 27 PERSONS WHO DIED</vt:lpstr>
      <vt:lpstr>Lessons Learned</vt:lpstr>
      <vt:lpstr>Lessons Learned</vt:lpstr>
      <vt:lpstr>Lessons Learned</vt:lpstr>
      <vt:lpstr>Lessons Learned</vt:lpstr>
      <vt:lpstr>Lessons Learned</vt:lpstr>
      <vt:lpstr> PROTECTION</vt:lpstr>
      <vt:lpstr>RECOMMENDATIONS</vt:lpstr>
      <vt:lpstr>Mobile Home Frame  Wrapped Around Tree</vt:lpstr>
      <vt:lpstr>RECOMMENDATIONS</vt:lpstr>
      <vt:lpstr> Probability…. Moore 2003 redux</vt:lpstr>
      <vt:lpstr> Probability…. Joplin 2011</vt:lpstr>
      <vt:lpstr>May 22, 2011</vt:lpstr>
      <vt:lpstr>Area Tornado Warning Issued</vt:lpstr>
      <vt:lpstr>Tornado On The Ground</vt:lpstr>
      <vt:lpstr>Joplin Tornado</vt:lpstr>
      <vt:lpstr>Initial Impact</vt:lpstr>
      <vt:lpstr>EMS Response</vt:lpstr>
      <vt:lpstr>PowerPoint Presentation</vt:lpstr>
      <vt:lpstr>EMS Response</vt:lpstr>
      <vt:lpstr>Magnitude Incomprehensible</vt:lpstr>
      <vt:lpstr>PowerPoint Presentation</vt:lpstr>
      <vt:lpstr>PowerPoint Presentation</vt:lpstr>
      <vt:lpstr>PowerPoint Presentation</vt:lpstr>
      <vt:lpstr>PowerPoint Presentation</vt:lpstr>
      <vt:lpstr>PowerPoint Presentation</vt:lpstr>
      <vt:lpstr>ED Response/Activity</vt:lpstr>
      <vt:lpstr>Emergency Response Systems Inundated With Calls for Help</vt:lpstr>
      <vt:lpstr>PowerPoint Presentation</vt:lpstr>
      <vt:lpstr>Emergent Response</vt:lpstr>
      <vt:lpstr>OK-TF1 responds</vt:lpstr>
      <vt:lpstr>PowerPoint Presentation</vt:lpstr>
      <vt:lpstr>PowerPoint Presentation</vt:lpstr>
      <vt:lpstr>Lessons Learned</vt:lpstr>
      <vt:lpstr>Lessons Learned</vt:lpstr>
      <vt:lpstr>Thank you!</vt:lpstr>
    </vt:vector>
  </TitlesOfParts>
  <Company>University of Oklahoma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 Stewart</dc:creator>
  <cp:lastModifiedBy>Charles Stewart</cp:lastModifiedBy>
  <cp:revision>34</cp:revision>
  <dcterms:created xsi:type="dcterms:W3CDTF">2011-04-13T20:16:49Z</dcterms:created>
  <dcterms:modified xsi:type="dcterms:W3CDTF">2014-01-27T04:19:33Z</dcterms:modified>
</cp:coreProperties>
</file>